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310" r:id="rId3"/>
    <p:sldId id="306" r:id="rId4"/>
    <p:sldId id="307" r:id="rId5"/>
    <p:sldId id="309" r:id="rId6"/>
    <p:sldId id="308" r:id="rId7"/>
    <p:sldId id="315" r:id="rId8"/>
    <p:sldId id="312" r:id="rId9"/>
    <p:sldId id="311" r:id="rId10"/>
    <p:sldId id="313" r:id="rId11"/>
    <p:sldId id="320" r:id="rId12"/>
    <p:sldId id="316" r:id="rId13"/>
    <p:sldId id="317" r:id="rId14"/>
    <p:sldId id="342" r:id="rId15"/>
    <p:sldId id="343" r:id="rId16"/>
    <p:sldId id="318" r:id="rId17"/>
    <p:sldId id="319"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4" r:id="rId31"/>
    <p:sldId id="337" r:id="rId32"/>
    <p:sldId id="335" r:id="rId33"/>
    <p:sldId id="336" r:id="rId34"/>
    <p:sldId id="338" r:id="rId35"/>
    <p:sldId id="339" r:id="rId36"/>
    <p:sldId id="340" r:id="rId37"/>
    <p:sldId id="279" r:id="rId38"/>
    <p:sldId id="344" r:id="rId39"/>
    <p:sldId id="345" r:id="rId40"/>
    <p:sldId id="346" r:id="rId41"/>
    <p:sldId id="347" r:id="rId42"/>
    <p:sldId id="348" r:id="rId43"/>
    <p:sldId id="349" r:id="rId44"/>
    <p:sldId id="350" r:id="rId45"/>
    <p:sldId id="351" r:id="rId46"/>
    <p:sldId id="352" r:id="rId47"/>
    <p:sldId id="353" r:id="rId48"/>
    <p:sldId id="354" r:id="rId49"/>
    <p:sldId id="355" r:id="rId50"/>
    <p:sldId id="356" r:id="rId51"/>
    <p:sldId id="357" r:id="rId52"/>
    <p:sldId id="359" r:id="rId53"/>
    <p:sldId id="358" r:id="rId54"/>
    <p:sldId id="360" r:id="rId55"/>
    <p:sldId id="361" r:id="rId56"/>
    <p:sldId id="362"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978" autoAdjust="0"/>
  </p:normalViewPr>
  <p:slideViewPr>
    <p:cSldViewPr snapToGrid="0">
      <p:cViewPr varScale="1">
        <p:scale>
          <a:sx n="150" d="100"/>
          <a:sy n="150" d="100"/>
        </p:scale>
        <p:origin x="520" y="16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644151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069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8073a42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8073a42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864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4"/>
            <a:ext cx="8520600" cy="2806699"/>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SADEEQ</a:t>
            </a:r>
            <a:br>
              <a:rPr lang="en-GB" dirty="0"/>
            </a:br>
            <a:r>
              <a:rPr lang="en-GB" sz="3600" dirty="0"/>
              <a:t>Mobile/Web App</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Select Services</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a:bodyPr>
          <a:lstStyle/>
          <a:p>
            <a:r>
              <a:rPr lang="en-US" dirty="0"/>
              <a:t>After navigating through the services dashboard, the user will have to select the service they require.</a:t>
            </a:r>
          </a:p>
          <a:p>
            <a:pPr marL="114300" indent="0">
              <a:buNone/>
            </a:pPr>
            <a:endParaRPr lang="en-US" dirty="0"/>
          </a:p>
          <a:p>
            <a:r>
              <a:rPr lang="en-US" dirty="0"/>
              <a:t>Once they select the service category, sub categories will appear and the have to select the exact problem that needs to be fixed.</a:t>
            </a:r>
          </a:p>
          <a:p>
            <a:pPr marL="114300" indent="0">
              <a:buNone/>
            </a:pPr>
            <a:endParaRPr lang="en-US" dirty="0"/>
          </a:p>
          <a:p>
            <a:r>
              <a:rPr lang="en-US" dirty="0"/>
              <a:t>The user can select multiple services.</a:t>
            </a:r>
          </a:p>
        </p:txBody>
      </p:sp>
      <p:pic>
        <p:nvPicPr>
          <p:cNvPr id="5" name="Picture 4">
            <a:extLst>
              <a:ext uri="{FF2B5EF4-FFF2-40B4-BE49-F238E27FC236}">
                <a16:creationId xmlns:a16="http://schemas.microsoft.com/office/drawing/2014/main" id="{D700412C-FE4F-F346-B94D-0686E035C8A7}"/>
              </a:ext>
            </a:extLst>
          </p:cNvPr>
          <p:cNvPicPr>
            <a:picLocks noChangeAspect="1"/>
          </p:cNvPicPr>
          <p:nvPr/>
        </p:nvPicPr>
        <p:blipFill rotWithShape="1">
          <a:blip r:embed="rId2"/>
          <a:srcRect t="18601" b="39259"/>
          <a:stretch/>
        </p:blipFill>
        <p:spPr>
          <a:xfrm>
            <a:off x="5891172" y="1017725"/>
            <a:ext cx="2373923" cy="315634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928506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Choose service provider</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a:bodyPr>
          <a:lstStyle/>
          <a:p>
            <a:r>
              <a:rPr lang="en-US" dirty="0"/>
              <a:t>After the user has selected a service, there will be two options for them to select the service provider:</a:t>
            </a:r>
          </a:p>
          <a:p>
            <a:pPr marL="114300" indent="0">
              <a:buNone/>
            </a:pPr>
            <a:endParaRPr lang="en-US" dirty="0"/>
          </a:p>
          <a:p>
            <a:pPr lvl="1"/>
            <a:r>
              <a:rPr lang="en-US" dirty="0"/>
              <a:t>One, they can pick the service provider themselves from the list of providers that we display to them (geo fencing). This list will have filters such as price(h/l), ratings, skills, experience, availability, etc.</a:t>
            </a:r>
          </a:p>
          <a:p>
            <a:pPr marL="571500" lvl="1" indent="0">
              <a:buNone/>
            </a:pPr>
            <a:endParaRPr lang="en-US" dirty="0"/>
          </a:p>
          <a:p>
            <a:pPr lvl="1"/>
            <a:r>
              <a:rPr lang="en-US" dirty="0"/>
              <a:t>Two, the user can opt for the app to automatically select the service provider (geo fencing).</a:t>
            </a:r>
          </a:p>
        </p:txBody>
      </p:sp>
      <p:pic>
        <p:nvPicPr>
          <p:cNvPr id="4" name="Google Shape;103;p21">
            <a:extLst>
              <a:ext uri="{FF2B5EF4-FFF2-40B4-BE49-F238E27FC236}">
                <a16:creationId xmlns:a16="http://schemas.microsoft.com/office/drawing/2014/main" id="{287E6E01-42C0-4444-8005-494E2875C4D8}"/>
              </a:ext>
            </a:extLst>
          </p:cNvPr>
          <p:cNvPicPr preferRelativeResize="0"/>
          <p:nvPr/>
        </p:nvPicPr>
        <p:blipFill rotWithShape="1">
          <a:blip r:embed="rId2">
            <a:alphaModFix/>
          </a:blip>
          <a:srcRect l="8839" t="7064" r="35904" b="68924"/>
          <a:stretch/>
        </p:blipFill>
        <p:spPr>
          <a:xfrm>
            <a:off x="6570133" y="1017725"/>
            <a:ext cx="1905000" cy="3496733"/>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671397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Select Quantity &amp; Price/Hours</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a:bodyPr>
          <a:lstStyle/>
          <a:p>
            <a:r>
              <a:rPr lang="en-US" dirty="0"/>
              <a:t>After selecting the service, the user must select the quantity of services required.</a:t>
            </a:r>
          </a:p>
          <a:p>
            <a:pPr marL="114300" indent="0">
              <a:buNone/>
            </a:pPr>
            <a:endParaRPr lang="en-US" dirty="0"/>
          </a:p>
          <a:p>
            <a:r>
              <a:rPr lang="en-US" dirty="0"/>
              <a:t>According to the selected quantity, the prices will vary.</a:t>
            </a:r>
          </a:p>
          <a:p>
            <a:pPr marL="114300" indent="0">
              <a:buNone/>
            </a:pPr>
            <a:endParaRPr lang="en-US" dirty="0"/>
          </a:p>
          <a:p>
            <a:r>
              <a:rPr lang="en-US" dirty="0"/>
              <a:t>For services that are charged hourly, the user should select the total number of hours required for the service to be completed.</a:t>
            </a:r>
          </a:p>
        </p:txBody>
      </p:sp>
      <p:pic>
        <p:nvPicPr>
          <p:cNvPr id="5" name="Picture 4">
            <a:extLst>
              <a:ext uri="{FF2B5EF4-FFF2-40B4-BE49-F238E27FC236}">
                <a16:creationId xmlns:a16="http://schemas.microsoft.com/office/drawing/2014/main" id="{B457DD18-5FA9-E545-9405-25E6903D9CCB}"/>
              </a:ext>
            </a:extLst>
          </p:cNvPr>
          <p:cNvPicPr>
            <a:picLocks noChangeAspect="1"/>
          </p:cNvPicPr>
          <p:nvPr/>
        </p:nvPicPr>
        <p:blipFill>
          <a:blip r:embed="rId2"/>
          <a:stretch>
            <a:fillRect/>
          </a:stretch>
        </p:blipFill>
        <p:spPr>
          <a:xfrm>
            <a:off x="6233033" y="558275"/>
            <a:ext cx="2599267" cy="41402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4269500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Add to Cart</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a:bodyPr>
          <a:lstStyle/>
          <a:p>
            <a:r>
              <a:rPr lang="en-US" dirty="0"/>
              <a:t>After selecting the service and the quantity of services required, the user will have to add these to the cart.</a:t>
            </a:r>
          </a:p>
          <a:p>
            <a:endParaRPr lang="en-US" dirty="0"/>
          </a:p>
          <a:p>
            <a:r>
              <a:rPr lang="en-US" dirty="0"/>
              <a:t>Multiple services can also be added to the cart.</a:t>
            </a:r>
          </a:p>
          <a:p>
            <a:pPr marL="114300" indent="0">
              <a:buNone/>
            </a:pPr>
            <a:endParaRPr lang="en-US" dirty="0"/>
          </a:p>
          <a:p>
            <a:r>
              <a:rPr lang="en-US" dirty="0"/>
              <a:t>The services and its quantities can be added/deleted from the cart.</a:t>
            </a:r>
          </a:p>
          <a:p>
            <a:endParaRPr lang="en-US" dirty="0"/>
          </a:p>
          <a:p>
            <a:r>
              <a:rPr lang="en-US" dirty="0"/>
              <a:t>Cart – CRUD.</a:t>
            </a:r>
          </a:p>
        </p:txBody>
      </p:sp>
      <p:pic>
        <p:nvPicPr>
          <p:cNvPr id="4" name="Google Shape;115;p23">
            <a:extLst>
              <a:ext uri="{FF2B5EF4-FFF2-40B4-BE49-F238E27FC236}">
                <a16:creationId xmlns:a16="http://schemas.microsoft.com/office/drawing/2014/main" id="{B3D2FC5B-8AB4-A048-97ED-28DB91F722E1}"/>
              </a:ext>
            </a:extLst>
          </p:cNvPr>
          <p:cNvPicPr preferRelativeResize="0"/>
          <p:nvPr/>
        </p:nvPicPr>
        <p:blipFill rotWithShape="1">
          <a:blip r:embed="rId2">
            <a:alphaModFix/>
          </a:blip>
          <a:srcRect l="25071" r="25784" b="31002"/>
          <a:stretch/>
        </p:blipFill>
        <p:spPr>
          <a:xfrm>
            <a:off x="5740400" y="1870784"/>
            <a:ext cx="2921001" cy="170215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834227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Select Date and Time</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a:bodyPr>
          <a:lstStyle/>
          <a:p>
            <a:r>
              <a:rPr lang="en-US" dirty="0"/>
              <a:t>After selecting the service and the quantity of services required, the user will have select the date and time for the service booking</a:t>
            </a:r>
          </a:p>
          <a:p>
            <a:pPr marL="114300" indent="0">
              <a:buNone/>
            </a:pPr>
            <a:endParaRPr lang="en-US" dirty="0"/>
          </a:p>
          <a:p>
            <a:r>
              <a:rPr lang="en-US" dirty="0"/>
              <a:t>The dates and time can be rescheduled.</a:t>
            </a:r>
          </a:p>
        </p:txBody>
      </p:sp>
      <p:pic>
        <p:nvPicPr>
          <p:cNvPr id="5" name="Google Shape;139;p27">
            <a:extLst>
              <a:ext uri="{FF2B5EF4-FFF2-40B4-BE49-F238E27FC236}">
                <a16:creationId xmlns:a16="http://schemas.microsoft.com/office/drawing/2014/main" id="{6D890E8C-BEE4-F248-A4A9-2FE972885D71}"/>
              </a:ext>
            </a:extLst>
          </p:cNvPr>
          <p:cNvPicPr preferRelativeResize="0"/>
          <p:nvPr/>
        </p:nvPicPr>
        <p:blipFill rotWithShape="1">
          <a:blip r:embed="rId2">
            <a:alphaModFix/>
          </a:blip>
          <a:srcRect l="31326" r="32206"/>
          <a:stretch/>
        </p:blipFill>
        <p:spPr>
          <a:xfrm>
            <a:off x="6180666" y="1259642"/>
            <a:ext cx="2167467" cy="307529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732791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Select Membership</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a:bodyPr>
          <a:lstStyle/>
          <a:p>
            <a:r>
              <a:rPr lang="en-US" dirty="0"/>
              <a:t>Before the checkout, the user will be prompted to purchase memberships/subscriptions.</a:t>
            </a:r>
          </a:p>
          <a:p>
            <a:endParaRPr lang="en-US" dirty="0"/>
          </a:p>
          <a:p>
            <a:r>
              <a:rPr lang="en-US" dirty="0"/>
              <a:t>This is optional, the user can skip it and move forward.</a:t>
            </a:r>
          </a:p>
          <a:p>
            <a:pPr marL="114300" indent="0">
              <a:buNone/>
            </a:pPr>
            <a:endParaRPr lang="en-US" dirty="0"/>
          </a:p>
          <a:p>
            <a:r>
              <a:rPr lang="en-US" dirty="0"/>
              <a:t>These subscriptions will unlock special features and discounts for the user.</a:t>
            </a:r>
          </a:p>
        </p:txBody>
      </p:sp>
      <p:pic>
        <p:nvPicPr>
          <p:cNvPr id="6" name="Google Shape;121;p24">
            <a:extLst>
              <a:ext uri="{FF2B5EF4-FFF2-40B4-BE49-F238E27FC236}">
                <a16:creationId xmlns:a16="http://schemas.microsoft.com/office/drawing/2014/main" id="{D595280E-4A4E-1F4E-9278-7BA8EB13B3BE}"/>
              </a:ext>
            </a:extLst>
          </p:cNvPr>
          <p:cNvPicPr preferRelativeResize="0"/>
          <p:nvPr/>
        </p:nvPicPr>
        <p:blipFill rotWithShape="1">
          <a:blip r:embed="rId2">
            <a:alphaModFix/>
          </a:blip>
          <a:srcRect l="30066" r="31473"/>
          <a:stretch/>
        </p:blipFill>
        <p:spPr>
          <a:xfrm>
            <a:off x="6173767" y="1271008"/>
            <a:ext cx="2286000" cy="246697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4083402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Checkout</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fontScale="77500" lnSpcReduction="20000"/>
          </a:bodyPr>
          <a:lstStyle/>
          <a:p>
            <a:r>
              <a:rPr lang="en-US" dirty="0"/>
              <a:t>Once the cart is loaded with services required, the user needs to proceed to checkout.</a:t>
            </a:r>
          </a:p>
          <a:p>
            <a:endParaRPr lang="en-US" dirty="0"/>
          </a:p>
          <a:p>
            <a:r>
              <a:rPr lang="en-US" dirty="0"/>
              <a:t>Here, the user must select payment option.</a:t>
            </a:r>
          </a:p>
          <a:p>
            <a:pPr marL="114300" indent="0">
              <a:buNone/>
            </a:pPr>
            <a:endParaRPr lang="en-US" dirty="0"/>
          </a:p>
          <a:p>
            <a:r>
              <a:rPr lang="en-US" dirty="0"/>
              <a:t>Upon selection of the payment method, the user must enter card details/other payment details (which will be stored for further use)</a:t>
            </a:r>
          </a:p>
          <a:p>
            <a:endParaRPr lang="en-US" dirty="0"/>
          </a:p>
          <a:p>
            <a:r>
              <a:rPr lang="en-US" dirty="0"/>
              <a:t>Without entering the payment details, the booking cannot be made.</a:t>
            </a:r>
          </a:p>
          <a:p>
            <a:endParaRPr lang="en-US" dirty="0"/>
          </a:p>
          <a:p>
            <a:r>
              <a:rPr lang="en-US" dirty="0"/>
              <a:t>The user can choose to pay upfront or after the service delivery, but the payment details should be given before booking.</a:t>
            </a:r>
          </a:p>
        </p:txBody>
      </p:sp>
      <p:pic>
        <p:nvPicPr>
          <p:cNvPr id="4" name="Google Shape;145;p28">
            <a:extLst>
              <a:ext uri="{FF2B5EF4-FFF2-40B4-BE49-F238E27FC236}">
                <a16:creationId xmlns:a16="http://schemas.microsoft.com/office/drawing/2014/main" id="{F6CA4CE7-E8AF-8C4C-A658-DE98341324CA}"/>
              </a:ext>
            </a:extLst>
          </p:cNvPr>
          <p:cNvPicPr preferRelativeResize="0"/>
          <p:nvPr/>
        </p:nvPicPr>
        <p:blipFill rotWithShape="1">
          <a:blip r:embed="rId2">
            <a:alphaModFix/>
          </a:blip>
          <a:srcRect l="22365" r="21225"/>
          <a:stretch/>
        </p:blipFill>
        <p:spPr>
          <a:xfrm>
            <a:off x="5676602" y="1372009"/>
            <a:ext cx="3352801" cy="272415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974891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Book the Service</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fontScale="77500" lnSpcReduction="20000"/>
          </a:bodyPr>
          <a:lstStyle/>
          <a:p>
            <a:r>
              <a:rPr lang="en-US" dirty="0"/>
              <a:t>After the payment details have been entered, or the payment has been made, the user will book </a:t>
            </a:r>
          </a:p>
          <a:p>
            <a:endParaRPr lang="en-US" dirty="0"/>
          </a:p>
          <a:p>
            <a:r>
              <a:rPr lang="en-US" dirty="0"/>
              <a:t>Here, the user must select payment option.</a:t>
            </a:r>
          </a:p>
          <a:p>
            <a:pPr marL="114300" indent="0">
              <a:buNone/>
            </a:pPr>
            <a:endParaRPr lang="en-US" dirty="0"/>
          </a:p>
          <a:p>
            <a:r>
              <a:rPr lang="en-US" dirty="0"/>
              <a:t>Upon selection of the payment method, the user must enter card details/other payment details (which will be stored for further use)</a:t>
            </a:r>
          </a:p>
          <a:p>
            <a:endParaRPr lang="en-US" dirty="0"/>
          </a:p>
          <a:p>
            <a:r>
              <a:rPr lang="en-US" dirty="0"/>
              <a:t>Without entering the payment details, the booking cannot be made.</a:t>
            </a:r>
          </a:p>
          <a:p>
            <a:endParaRPr lang="en-US" dirty="0"/>
          </a:p>
          <a:p>
            <a:r>
              <a:rPr lang="en-US" dirty="0"/>
              <a:t>The user can choose to pay upfront or after the service delivery, but the payment details should be given before booking.</a:t>
            </a:r>
          </a:p>
        </p:txBody>
      </p:sp>
      <p:pic>
        <p:nvPicPr>
          <p:cNvPr id="4" name="Google Shape;151;p29">
            <a:extLst>
              <a:ext uri="{FF2B5EF4-FFF2-40B4-BE49-F238E27FC236}">
                <a16:creationId xmlns:a16="http://schemas.microsoft.com/office/drawing/2014/main" id="{0944C351-85FC-7F4E-B894-4B991BB543F6}"/>
              </a:ext>
            </a:extLst>
          </p:cNvPr>
          <p:cNvPicPr preferRelativeResize="0"/>
          <p:nvPr/>
        </p:nvPicPr>
        <p:blipFill rotWithShape="1">
          <a:blip r:embed="rId2">
            <a:alphaModFix/>
          </a:blip>
          <a:srcRect l="8120" r="37180"/>
          <a:stretch/>
        </p:blipFill>
        <p:spPr>
          <a:xfrm>
            <a:off x="5752801" y="1627187"/>
            <a:ext cx="3251200" cy="246697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122330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Track Services</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a:bodyPr>
          <a:lstStyle/>
          <a:p>
            <a:r>
              <a:rPr lang="en-US" dirty="0"/>
              <a:t>The user should be able to track services.</a:t>
            </a:r>
          </a:p>
          <a:p>
            <a:endParaRPr lang="en-US" dirty="0"/>
          </a:p>
          <a:p>
            <a:r>
              <a:rPr lang="en-US" dirty="0"/>
              <a:t>Any update in the booking status should be alerted to the user.</a:t>
            </a:r>
          </a:p>
          <a:p>
            <a:pPr marL="114300" indent="0">
              <a:buNone/>
            </a:pPr>
            <a:endParaRPr lang="en-US" dirty="0"/>
          </a:p>
          <a:p>
            <a:r>
              <a:rPr lang="en-US" dirty="0"/>
              <a:t>Here, the user can have reschedule and cancellation options.</a:t>
            </a:r>
          </a:p>
        </p:txBody>
      </p:sp>
      <p:pic>
        <p:nvPicPr>
          <p:cNvPr id="4" name="Google Shape;169;p32">
            <a:extLst>
              <a:ext uri="{FF2B5EF4-FFF2-40B4-BE49-F238E27FC236}">
                <a16:creationId xmlns:a16="http://schemas.microsoft.com/office/drawing/2014/main" id="{523B3A71-F994-1C48-B2DC-9F407350B56A}"/>
              </a:ext>
            </a:extLst>
          </p:cNvPr>
          <p:cNvPicPr preferRelativeResize="0"/>
          <p:nvPr/>
        </p:nvPicPr>
        <p:blipFill rotWithShape="1">
          <a:blip r:embed="rId2">
            <a:alphaModFix/>
          </a:blip>
          <a:srcRect l="8663" t="13384" r="39919"/>
          <a:stretch/>
        </p:blipFill>
        <p:spPr>
          <a:xfrm>
            <a:off x="5825067" y="1503354"/>
            <a:ext cx="2785534" cy="213679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4263565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Reschedule Services</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a:bodyPr>
          <a:lstStyle/>
          <a:p>
            <a:r>
              <a:rPr lang="en-US" dirty="0"/>
              <a:t>The user will be able to reschedule the booking prior to a given time period.</a:t>
            </a:r>
          </a:p>
          <a:p>
            <a:endParaRPr lang="en-US" dirty="0"/>
          </a:p>
          <a:p>
            <a:r>
              <a:rPr lang="en-US" dirty="0"/>
              <a:t>No extra charges are applied for rescheduling.</a:t>
            </a:r>
          </a:p>
          <a:p>
            <a:endParaRPr lang="en-US" dirty="0"/>
          </a:p>
          <a:p>
            <a:r>
              <a:rPr lang="en-US" dirty="0"/>
              <a:t>Reschedule option per service can be used only a few times.</a:t>
            </a:r>
          </a:p>
          <a:p>
            <a:endParaRPr lang="en-US" dirty="0"/>
          </a:p>
          <a:p>
            <a:endParaRPr lang="en-US" dirty="0"/>
          </a:p>
        </p:txBody>
      </p:sp>
      <p:pic>
        <p:nvPicPr>
          <p:cNvPr id="4" name="Google Shape;157;p30">
            <a:extLst>
              <a:ext uri="{FF2B5EF4-FFF2-40B4-BE49-F238E27FC236}">
                <a16:creationId xmlns:a16="http://schemas.microsoft.com/office/drawing/2014/main" id="{77D3E40D-4814-EF49-ADFF-FA73D37665D3}"/>
              </a:ext>
            </a:extLst>
          </p:cNvPr>
          <p:cNvPicPr preferRelativeResize="0"/>
          <p:nvPr/>
        </p:nvPicPr>
        <p:blipFill rotWithShape="1">
          <a:blip r:embed="rId2">
            <a:alphaModFix/>
          </a:blip>
          <a:srcRect l="30341" r="28917"/>
          <a:stretch/>
        </p:blipFill>
        <p:spPr>
          <a:xfrm>
            <a:off x="6163734" y="1296409"/>
            <a:ext cx="2421467" cy="272415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88345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FE7C-8429-414A-8E78-0A57678C5BD9}"/>
              </a:ext>
            </a:extLst>
          </p:cNvPr>
          <p:cNvSpPr>
            <a:spLocks noGrp="1"/>
          </p:cNvSpPr>
          <p:nvPr>
            <p:ph type="title"/>
          </p:nvPr>
        </p:nvSpPr>
        <p:spPr/>
        <p:txBody>
          <a:bodyPr>
            <a:normAutofit fontScale="90000"/>
          </a:bodyPr>
          <a:lstStyle/>
          <a:p>
            <a:r>
              <a:rPr lang="en-US" dirty="0"/>
              <a:t>Product Overview</a:t>
            </a:r>
          </a:p>
        </p:txBody>
      </p:sp>
      <p:sp>
        <p:nvSpPr>
          <p:cNvPr id="3" name="Text Placeholder 2">
            <a:extLst>
              <a:ext uri="{FF2B5EF4-FFF2-40B4-BE49-F238E27FC236}">
                <a16:creationId xmlns:a16="http://schemas.microsoft.com/office/drawing/2014/main" id="{8C075732-A183-FF4F-A945-E291B3FC9FCA}"/>
              </a:ext>
            </a:extLst>
          </p:cNvPr>
          <p:cNvSpPr>
            <a:spLocks noGrp="1"/>
          </p:cNvSpPr>
          <p:nvPr>
            <p:ph type="body" idx="1"/>
          </p:nvPr>
        </p:nvSpPr>
        <p:spPr/>
        <p:txBody>
          <a:bodyPr/>
          <a:lstStyle/>
          <a:p>
            <a:pPr marL="285750" indent="-285750" algn="just">
              <a:lnSpc>
                <a:spcPct val="100000"/>
              </a:lnSpc>
              <a:spcBef>
                <a:spcPts val="1600"/>
              </a:spcBef>
              <a:spcAft>
                <a:spcPts val="1200"/>
              </a:spcAft>
            </a:pPr>
            <a:r>
              <a:rPr lang="en-GB" dirty="0" err="1"/>
              <a:t>Sadeeq</a:t>
            </a:r>
            <a:r>
              <a:rPr lang="en-GB" dirty="0"/>
              <a:t> is a cross-platform hybrid (mobile &amp;web) application aiming to bridge the gap between service seeking DEMAND and service providing SUPPLY. </a:t>
            </a:r>
          </a:p>
          <a:p>
            <a:pPr marL="285750" indent="-285750" algn="just">
              <a:lnSpc>
                <a:spcPct val="100000"/>
              </a:lnSpc>
              <a:spcBef>
                <a:spcPts val="1600"/>
              </a:spcBef>
              <a:spcAft>
                <a:spcPts val="1200"/>
              </a:spcAft>
            </a:pPr>
            <a:r>
              <a:rPr lang="en-GB" dirty="0" err="1"/>
              <a:t>Sadeeq</a:t>
            </a:r>
            <a:r>
              <a:rPr lang="en-GB" dirty="0"/>
              <a:t> empowers service industry businesses to get along with advance technology &amp; Digital transformation by connecting service seekers with service providers. </a:t>
            </a:r>
          </a:p>
          <a:p>
            <a:pPr marL="285750" indent="-285750" algn="just">
              <a:lnSpc>
                <a:spcPct val="100000"/>
              </a:lnSpc>
              <a:spcBef>
                <a:spcPts val="1600"/>
              </a:spcBef>
              <a:spcAft>
                <a:spcPts val="1200"/>
              </a:spcAft>
            </a:pPr>
            <a:r>
              <a:rPr lang="en-GB" dirty="0" err="1"/>
              <a:t>Sadeeq</a:t>
            </a:r>
            <a:r>
              <a:rPr lang="en-GB" dirty="0"/>
              <a:t> helps businesses grow and nurture a consumer-first mindset.</a:t>
            </a:r>
          </a:p>
        </p:txBody>
      </p:sp>
    </p:spTree>
    <p:extLst>
      <p:ext uri="{BB962C8B-B14F-4D97-AF65-F5344CB8AC3E}">
        <p14:creationId xmlns:p14="http://schemas.microsoft.com/office/powerpoint/2010/main" val="2321741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Cancel Services</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a:bodyPr>
          <a:lstStyle/>
          <a:p>
            <a:r>
              <a:rPr lang="en-US" dirty="0"/>
              <a:t>The user will be able to cancel the booking prior to a given time period, by mentioning the reason for cancellation.</a:t>
            </a:r>
          </a:p>
          <a:p>
            <a:endParaRPr lang="en-US" dirty="0"/>
          </a:p>
          <a:p>
            <a:r>
              <a:rPr lang="en-US" dirty="0"/>
              <a:t>No extra charges are applied for cancelling if done prior/ within the given time till execution.</a:t>
            </a:r>
          </a:p>
          <a:p>
            <a:endParaRPr lang="en-US" dirty="0"/>
          </a:p>
          <a:p>
            <a:r>
              <a:rPr lang="en-US" dirty="0"/>
              <a:t>If done after the time has been elapsed, booking fee will be automatically deducted.</a:t>
            </a:r>
          </a:p>
          <a:p>
            <a:endParaRPr lang="en-US" dirty="0"/>
          </a:p>
          <a:p>
            <a:endParaRPr lang="en-US" dirty="0"/>
          </a:p>
        </p:txBody>
      </p:sp>
      <p:pic>
        <p:nvPicPr>
          <p:cNvPr id="4" name="Google Shape;163;p31">
            <a:extLst>
              <a:ext uri="{FF2B5EF4-FFF2-40B4-BE49-F238E27FC236}">
                <a16:creationId xmlns:a16="http://schemas.microsoft.com/office/drawing/2014/main" id="{E21FFF99-BCC0-2840-99A2-D928E0735079}"/>
              </a:ext>
            </a:extLst>
          </p:cNvPr>
          <p:cNvPicPr preferRelativeResize="0"/>
          <p:nvPr/>
        </p:nvPicPr>
        <p:blipFill rotWithShape="1">
          <a:blip r:embed="rId2">
            <a:alphaModFix/>
          </a:blip>
          <a:srcRect l="35172" r="35056"/>
          <a:stretch/>
        </p:blipFill>
        <p:spPr>
          <a:xfrm>
            <a:off x="6409268" y="1272341"/>
            <a:ext cx="1981200" cy="296099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81040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B2B Portfolio : Service Providers (SP)</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fontScale="85000" lnSpcReduction="20000"/>
          </a:bodyPr>
          <a:lstStyle/>
          <a:p>
            <a:pPr>
              <a:lnSpc>
                <a:spcPct val="100000"/>
              </a:lnSpc>
            </a:pPr>
            <a:r>
              <a:rPr lang="en-US" dirty="0"/>
              <a:t>We will deal with the service providers in our B2B portfolio.</a:t>
            </a:r>
          </a:p>
          <a:p>
            <a:pPr marL="114300" indent="0">
              <a:lnSpc>
                <a:spcPct val="100000"/>
              </a:lnSpc>
              <a:buNone/>
            </a:pPr>
            <a:endParaRPr lang="en-US" dirty="0"/>
          </a:p>
          <a:p>
            <a:pPr>
              <a:lnSpc>
                <a:spcPct val="100000"/>
              </a:lnSpc>
            </a:pPr>
            <a:r>
              <a:rPr lang="en-US" dirty="0"/>
              <a:t>We will develop a web app and mobile app for the SPs.</a:t>
            </a:r>
          </a:p>
          <a:p>
            <a:pPr marL="114300" indent="0">
              <a:lnSpc>
                <a:spcPct val="100000"/>
              </a:lnSpc>
              <a:buNone/>
            </a:pPr>
            <a:endParaRPr lang="en-US" dirty="0"/>
          </a:p>
          <a:p>
            <a:pPr>
              <a:lnSpc>
                <a:spcPct val="100000"/>
              </a:lnSpc>
            </a:pPr>
            <a:r>
              <a:rPr lang="en-US" dirty="0"/>
              <a:t>Using the application, the end user will be able to:</a:t>
            </a:r>
          </a:p>
          <a:p>
            <a:pPr>
              <a:lnSpc>
                <a:spcPct val="100000"/>
              </a:lnSpc>
              <a:buFont typeface="Wingdings" pitchFamily="2" charset="2"/>
              <a:buChar char="ü"/>
            </a:pPr>
            <a:endParaRPr lang="en-US" dirty="0"/>
          </a:p>
          <a:p>
            <a:pPr lvl="1">
              <a:lnSpc>
                <a:spcPct val="100000"/>
              </a:lnSpc>
              <a:buFont typeface="Wingdings" pitchFamily="2" charset="2"/>
              <a:buChar char="ü"/>
            </a:pPr>
            <a:r>
              <a:rPr lang="en-US" dirty="0"/>
              <a:t>register</a:t>
            </a:r>
          </a:p>
          <a:p>
            <a:pPr lvl="1">
              <a:lnSpc>
                <a:spcPct val="100000"/>
              </a:lnSpc>
              <a:buFont typeface="Wingdings" pitchFamily="2" charset="2"/>
              <a:buChar char="ü"/>
            </a:pPr>
            <a:r>
              <a:rPr lang="en-US" dirty="0"/>
              <a:t>login</a:t>
            </a:r>
          </a:p>
          <a:p>
            <a:pPr lvl="1">
              <a:lnSpc>
                <a:spcPct val="100000"/>
              </a:lnSpc>
              <a:buFont typeface="Wingdings" pitchFamily="2" charset="2"/>
              <a:buChar char="ü"/>
            </a:pPr>
            <a:r>
              <a:rPr lang="en-US" dirty="0"/>
              <a:t>create profile </a:t>
            </a:r>
          </a:p>
          <a:p>
            <a:pPr lvl="1">
              <a:lnSpc>
                <a:spcPct val="100000"/>
              </a:lnSpc>
              <a:buFont typeface="Wingdings" pitchFamily="2" charset="2"/>
              <a:buChar char="ü"/>
            </a:pPr>
            <a:r>
              <a:rPr lang="en-US" dirty="0"/>
              <a:t>services/microservices </a:t>
            </a:r>
          </a:p>
          <a:p>
            <a:pPr lvl="1">
              <a:lnSpc>
                <a:spcPct val="100000"/>
              </a:lnSpc>
              <a:buFont typeface="Wingdings" pitchFamily="2" charset="2"/>
              <a:buChar char="ü"/>
            </a:pPr>
            <a:r>
              <a:rPr lang="en-US" dirty="0"/>
              <a:t>add quantity and price </a:t>
            </a:r>
          </a:p>
          <a:p>
            <a:pPr lvl="1">
              <a:lnSpc>
                <a:spcPct val="100000"/>
              </a:lnSpc>
              <a:buFont typeface="Wingdings" pitchFamily="2" charset="2"/>
              <a:buChar char="ü"/>
            </a:pPr>
            <a:r>
              <a:rPr lang="en-US" dirty="0"/>
              <a:t>accept bookings</a:t>
            </a:r>
          </a:p>
          <a:p>
            <a:pPr lvl="1">
              <a:lnSpc>
                <a:spcPct val="100000"/>
              </a:lnSpc>
              <a:buFont typeface="Wingdings" pitchFamily="2" charset="2"/>
              <a:buChar char="ü"/>
            </a:pPr>
            <a:r>
              <a:rPr lang="en-US" dirty="0"/>
              <a:t>reject bookings</a:t>
            </a:r>
          </a:p>
          <a:p>
            <a:pPr lvl="1">
              <a:lnSpc>
                <a:spcPct val="100000"/>
              </a:lnSpc>
              <a:buFont typeface="Wingdings" pitchFamily="2" charset="2"/>
              <a:buChar char="ü"/>
            </a:pPr>
            <a:r>
              <a:rPr lang="en-US" dirty="0"/>
              <a:t>start service</a:t>
            </a:r>
          </a:p>
          <a:p>
            <a:pPr lvl="1">
              <a:lnSpc>
                <a:spcPct val="100000"/>
              </a:lnSpc>
              <a:buFont typeface="Wingdings" pitchFamily="2" charset="2"/>
              <a:buChar char="ü"/>
            </a:pPr>
            <a:r>
              <a:rPr lang="en-US" dirty="0"/>
              <a:t>end service </a:t>
            </a:r>
          </a:p>
          <a:p>
            <a:pPr lvl="1">
              <a:lnSpc>
                <a:spcPct val="100000"/>
              </a:lnSpc>
              <a:buFont typeface="Wingdings" pitchFamily="2" charset="2"/>
              <a:buChar char="ü"/>
            </a:pPr>
            <a:r>
              <a:rPr lang="en-US" dirty="0"/>
              <a:t>get payments </a:t>
            </a:r>
          </a:p>
          <a:p>
            <a:pPr lvl="1">
              <a:lnSpc>
                <a:spcPct val="100000"/>
              </a:lnSpc>
              <a:buFont typeface="Wingdings" pitchFamily="2" charset="2"/>
              <a:buChar char="ü"/>
            </a:pPr>
            <a:r>
              <a:rPr lang="en-US" dirty="0"/>
              <a:t>provide reviews and ratings </a:t>
            </a:r>
          </a:p>
          <a:p>
            <a:pPr lvl="1">
              <a:lnSpc>
                <a:spcPct val="100000"/>
              </a:lnSpc>
              <a:buFont typeface="Wingdings" pitchFamily="2" charset="2"/>
              <a:buChar char="ü"/>
            </a:pPr>
            <a:r>
              <a:rPr lang="en-US" dirty="0"/>
              <a:t>buy membership/subscription </a:t>
            </a:r>
          </a:p>
          <a:p>
            <a:pPr lvl="1">
              <a:lnSpc>
                <a:spcPct val="100000"/>
              </a:lnSpc>
              <a:buFont typeface="Wingdings" pitchFamily="2" charset="2"/>
              <a:buChar char="ü"/>
            </a:pPr>
            <a:r>
              <a:rPr lang="en-US" dirty="0"/>
              <a:t>refer and earn</a:t>
            </a:r>
          </a:p>
          <a:p>
            <a:endParaRPr lang="en-US" dirty="0"/>
          </a:p>
        </p:txBody>
      </p:sp>
    </p:spTree>
    <p:extLst>
      <p:ext uri="{BB962C8B-B14F-4D97-AF65-F5344CB8AC3E}">
        <p14:creationId xmlns:p14="http://schemas.microsoft.com/office/powerpoint/2010/main" val="232639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Register</a:t>
            </a:r>
          </a:p>
        </p:txBody>
      </p:sp>
      <p:sp>
        <p:nvSpPr>
          <p:cNvPr id="4" name="Text Placeholder 3">
            <a:extLst>
              <a:ext uri="{FF2B5EF4-FFF2-40B4-BE49-F238E27FC236}">
                <a16:creationId xmlns:a16="http://schemas.microsoft.com/office/drawing/2014/main" id="{DDD42CA2-F26A-A94A-B6C6-362A708CB356}"/>
              </a:ext>
            </a:extLst>
          </p:cNvPr>
          <p:cNvSpPr>
            <a:spLocks noGrp="1"/>
          </p:cNvSpPr>
          <p:nvPr>
            <p:ph type="body" idx="1"/>
          </p:nvPr>
        </p:nvSpPr>
        <p:spPr>
          <a:xfrm>
            <a:off x="311700" y="1152475"/>
            <a:ext cx="5682700" cy="3416400"/>
          </a:xfrm>
        </p:spPr>
        <p:txBody>
          <a:bodyPr/>
          <a:lstStyle/>
          <a:p>
            <a:r>
              <a:rPr lang="en-US" dirty="0"/>
              <a:t>If the SP is new, they have to register themselves.</a:t>
            </a:r>
          </a:p>
          <a:p>
            <a:pPr marL="114300" indent="0">
              <a:buNone/>
            </a:pPr>
            <a:endParaRPr lang="en-US" dirty="0"/>
          </a:p>
          <a:p>
            <a:r>
              <a:rPr lang="en-US" dirty="0"/>
              <a:t>At the time of registration, the SP needs to provide: *Name, *Phone number, *Email ID, TL etc.</a:t>
            </a:r>
          </a:p>
          <a:p>
            <a:pPr marL="114300" indent="0">
              <a:buNone/>
            </a:pPr>
            <a:endParaRPr lang="en-US" dirty="0"/>
          </a:p>
          <a:p>
            <a:r>
              <a:rPr lang="en-US" dirty="0"/>
              <a:t>After the SP feeds these details, we need to verify the phone number or Email via OTP.</a:t>
            </a:r>
          </a:p>
        </p:txBody>
      </p:sp>
      <p:pic>
        <p:nvPicPr>
          <p:cNvPr id="5" name="Picture 4">
            <a:extLst>
              <a:ext uri="{FF2B5EF4-FFF2-40B4-BE49-F238E27FC236}">
                <a16:creationId xmlns:a16="http://schemas.microsoft.com/office/drawing/2014/main" id="{DF0F0747-9CF3-FB42-A275-DE2F7B8E3576}"/>
              </a:ext>
            </a:extLst>
          </p:cNvPr>
          <p:cNvPicPr>
            <a:picLocks noChangeAspect="1"/>
          </p:cNvPicPr>
          <p:nvPr/>
        </p:nvPicPr>
        <p:blipFill rotWithShape="1">
          <a:blip r:embed="rId2"/>
          <a:srcRect t="35885" b="14403"/>
          <a:stretch/>
        </p:blipFill>
        <p:spPr>
          <a:xfrm>
            <a:off x="6112934" y="1152475"/>
            <a:ext cx="2373923" cy="32512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378431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EB83-3427-8F4C-B4EB-3E30293653AD}"/>
              </a:ext>
            </a:extLst>
          </p:cNvPr>
          <p:cNvSpPr>
            <a:spLocks noGrp="1"/>
          </p:cNvSpPr>
          <p:nvPr>
            <p:ph type="title"/>
          </p:nvPr>
        </p:nvSpPr>
        <p:spPr/>
        <p:txBody>
          <a:bodyPr>
            <a:normAutofit fontScale="90000"/>
          </a:bodyPr>
          <a:lstStyle/>
          <a:p>
            <a:r>
              <a:rPr lang="en-US" dirty="0"/>
              <a:t>OTP Verification</a:t>
            </a:r>
          </a:p>
        </p:txBody>
      </p:sp>
      <p:sp>
        <p:nvSpPr>
          <p:cNvPr id="3" name="Text Placeholder 2">
            <a:extLst>
              <a:ext uri="{FF2B5EF4-FFF2-40B4-BE49-F238E27FC236}">
                <a16:creationId xmlns:a16="http://schemas.microsoft.com/office/drawing/2014/main" id="{5E324C92-5BD0-2443-A5BC-6729B3F4C327}"/>
              </a:ext>
            </a:extLst>
          </p:cNvPr>
          <p:cNvSpPr>
            <a:spLocks noGrp="1"/>
          </p:cNvSpPr>
          <p:nvPr>
            <p:ph type="body" idx="1"/>
          </p:nvPr>
        </p:nvSpPr>
        <p:spPr>
          <a:xfrm>
            <a:off x="311700" y="1152475"/>
            <a:ext cx="5437167" cy="3416400"/>
          </a:xfrm>
        </p:spPr>
        <p:txBody>
          <a:bodyPr>
            <a:normAutofit lnSpcReduction="10000"/>
          </a:bodyPr>
          <a:lstStyle/>
          <a:p>
            <a:pPr>
              <a:lnSpc>
                <a:spcPct val="110000"/>
              </a:lnSpc>
            </a:pPr>
            <a:r>
              <a:rPr lang="en-US" dirty="0"/>
              <a:t>The SP will receive a 4 digit OTP on the given phone number at the time of registration.</a:t>
            </a:r>
          </a:p>
          <a:p>
            <a:pPr marL="114300" indent="0">
              <a:lnSpc>
                <a:spcPct val="110000"/>
              </a:lnSpc>
              <a:buNone/>
            </a:pPr>
            <a:endParaRPr lang="en-US" dirty="0"/>
          </a:p>
          <a:p>
            <a:pPr>
              <a:lnSpc>
                <a:spcPct val="110000"/>
              </a:lnSpc>
            </a:pPr>
            <a:r>
              <a:rPr lang="en-US" dirty="0"/>
              <a:t>The OTP will have 2 minute timer, after which it expires and the user will have to request to resend OTP.</a:t>
            </a:r>
          </a:p>
          <a:p>
            <a:pPr marL="114300" indent="0">
              <a:lnSpc>
                <a:spcPct val="110000"/>
              </a:lnSpc>
              <a:buNone/>
            </a:pPr>
            <a:endParaRPr lang="en-US" dirty="0"/>
          </a:p>
          <a:p>
            <a:pPr>
              <a:lnSpc>
                <a:spcPct val="110000"/>
              </a:lnSpc>
            </a:pPr>
            <a:r>
              <a:rPr lang="en-US" dirty="0"/>
              <a:t>The OTP must have Auto-fill option.</a:t>
            </a:r>
          </a:p>
          <a:p>
            <a:pPr marL="114300" indent="0">
              <a:lnSpc>
                <a:spcPct val="110000"/>
              </a:lnSpc>
              <a:buNone/>
            </a:pPr>
            <a:endParaRPr lang="en-US" dirty="0"/>
          </a:p>
          <a:p>
            <a:pPr>
              <a:lnSpc>
                <a:spcPct val="110000"/>
              </a:lnSpc>
            </a:pPr>
            <a:r>
              <a:rPr lang="en-US" dirty="0"/>
              <a:t>Once the OTP is verified, the user will be successfully registered(temp).</a:t>
            </a:r>
          </a:p>
        </p:txBody>
      </p:sp>
      <p:pic>
        <p:nvPicPr>
          <p:cNvPr id="4" name="Picture 3">
            <a:extLst>
              <a:ext uri="{FF2B5EF4-FFF2-40B4-BE49-F238E27FC236}">
                <a16:creationId xmlns:a16="http://schemas.microsoft.com/office/drawing/2014/main" id="{B70BAEAD-78DB-F645-86D5-E5719534E29F}"/>
              </a:ext>
            </a:extLst>
          </p:cNvPr>
          <p:cNvPicPr>
            <a:picLocks noChangeAspect="1"/>
          </p:cNvPicPr>
          <p:nvPr/>
        </p:nvPicPr>
        <p:blipFill rotWithShape="1">
          <a:blip r:embed="rId2"/>
          <a:srcRect t="5432" b="31687"/>
          <a:stretch/>
        </p:blipFill>
        <p:spPr>
          <a:xfrm>
            <a:off x="6170571" y="1152475"/>
            <a:ext cx="2373923" cy="330027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53518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Login</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750434" cy="3416400"/>
          </a:xfrm>
        </p:spPr>
        <p:txBody>
          <a:bodyPr>
            <a:normAutofit lnSpcReduction="10000"/>
          </a:bodyPr>
          <a:lstStyle/>
          <a:p>
            <a:r>
              <a:rPr lang="en-US" dirty="0"/>
              <a:t>After successful registration, the SP will be logged into the app.</a:t>
            </a:r>
          </a:p>
          <a:p>
            <a:pPr marL="114300" indent="0">
              <a:buNone/>
            </a:pPr>
            <a:endParaRPr lang="en-US" dirty="0"/>
          </a:p>
          <a:p>
            <a:r>
              <a:rPr lang="en-US" dirty="0"/>
              <a:t>If they have logged out, they need to login again to enter the app.</a:t>
            </a:r>
          </a:p>
          <a:p>
            <a:pPr marL="114300" indent="0">
              <a:buNone/>
            </a:pPr>
            <a:endParaRPr lang="en-US" dirty="0"/>
          </a:p>
          <a:p>
            <a:r>
              <a:rPr lang="en-US" dirty="0"/>
              <a:t>Login Page will require only their phone number and OTP.</a:t>
            </a:r>
          </a:p>
          <a:p>
            <a:pPr marL="114300" indent="0">
              <a:buNone/>
            </a:pPr>
            <a:endParaRPr lang="en-US" dirty="0"/>
          </a:p>
          <a:p>
            <a:r>
              <a:rPr lang="en-US" dirty="0"/>
              <a:t>OTP rules are same as that of Registration process.</a:t>
            </a:r>
          </a:p>
        </p:txBody>
      </p:sp>
      <p:pic>
        <p:nvPicPr>
          <p:cNvPr id="4" name="Google Shape;67;p15">
            <a:extLst>
              <a:ext uri="{FF2B5EF4-FFF2-40B4-BE49-F238E27FC236}">
                <a16:creationId xmlns:a16="http://schemas.microsoft.com/office/drawing/2014/main" id="{F4DFB3FB-5ED3-4442-A6D4-5C172A3A5C2E}"/>
              </a:ext>
            </a:extLst>
          </p:cNvPr>
          <p:cNvPicPr preferRelativeResize="0"/>
          <p:nvPr/>
        </p:nvPicPr>
        <p:blipFill rotWithShape="1">
          <a:blip r:embed="rId2">
            <a:alphaModFix/>
          </a:blip>
          <a:srcRect l="73834" t="13650" b="5792"/>
          <a:stretch/>
        </p:blipFill>
        <p:spPr>
          <a:xfrm>
            <a:off x="6392333" y="1152475"/>
            <a:ext cx="2038470" cy="3343324"/>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609171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Create Profile </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699" y="1152475"/>
            <a:ext cx="4996901" cy="3416400"/>
          </a:xfrm>
        </p:spPr>
        <p:txBody>
          <a:bodyPr>
            <a:normAutofit/>
          </a:bodyPr>
          <a:lstStyle/>
          <a:p>
            <a:r>
              <a:rPr lang="en-US" dirty="0"/>
              <a:t>After successful login, the SP will be prompted to create their profile.</a:t>
            </a:r>
          </a:p>
          <a:p>
            <a:pPr marL="114300" indent="0">
              <a:buNone/>
            </a:pPr>
            <a:endParaRPr lang="en-US" dirty="0"/>
          </a:p>
          <a:p>
            <a:r>
              <a:rPr lang="en-US" dirty="0"/>
              <a:t>This is an mandatory step, it cannot be skipped.</a:t>
            </a:r>
          </a:p>
        </p:txBody>
      </p:sp>
      <p:pic>
        <p:nvPicPr>
          <p:cNvPr id="4" name="Picture 3">
            <a:extLst>
              <a:ext uri="{FF2B5EF4-FFF2-40B4-BE49-F238E27FC236}">
                <a16:creationId xmlns:a16="http://schemas.microsoft.com/office/drawing/2014/main" id="{CF09670D-5241-B346-A921-D786D9DDF59E}"/>
              </a:ext>
            </a:extLst>
          </p:cNvPr>
          <p:cNvPicPr>
            <a:picLocks noChangeAspect="1"/>
          </p:cNvPicPr>
          <p:nvPr/>
        </p:nvPicPr>
        <p:blipFill rotWithShape="1">
          <a:blip r:embed="rId2"/>
          <a:srcRect t="4938" b="7160"/>
          <a:stretch/>
        </p:blipFill>
        <p:spPr>
          <a:xfrm>
            <a:off x="6136705" y="311150"/>
            <a:ext cx="2373923" cy="45212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873367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Profile Creation: Individual</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699" y="1152475"/>
            <a:ext cx="8520599" cy="3416400"/>
          </a:xfrm>
        </p:spPr>
        <p:txBody>
          <a:bodyPr>
            <a:normAutofit fontScale="77500" lnSpcReduction="20000"/>
          </a:bodyPr>
          <a:lstStyle/>
          <a:p>
            <a:r>
              <a:rPr lang="en-US" dirty="0"/>
              <a:t>For Individual SP, the profile creation form will have fields such as: </a:t>
            </a:r>
          </a:p>
          <a:p>
            <a:pPr marL="114300" indent="0">
              <a:buNone/>
            </a:pPr>
            <a:endParaRPr lang="en-US" sz="1500" dirty="0">
              <a:solidFill>
                <a:srgbClr val="FF0000"/>
              </a:solidFill>
            </a:endParaRPr>
          </a:p>
          <a:p>
            <a:pPr marL="857250" lvl="1" indent="-285750">
              <a:buFont typeface="Wingdings" pitchFamily="2" charset="2"/>
              <a:buChar char="ü"/>
            </a:pPr>
            <a:r>
              <a:rPr lang="en-US" sz="1500" dirty="0">
                <a:solidFill>
                  <a:schemeClr val="bg2"/>
                </a:solidFill>
              </a:rPr>
              <a:t>Name</a:t>
            </a:r>
          </a:p>
          <a:p>
            <a:pPr marL="857250" lvl="1" indent="-285750">
              <a:buFont typeface="Wingdings" pitchFamily="2" charset="2"/>
              <a:buChar char="ü"/>
            </a:pPr>
            <a:r>
              <a:rPr lang="en-US" sz="1500" dirty="0">
                <a:solidFill>
                  <a:schemeClr val="bg2"/>
                </a:solidFill>
              </a:rPr>
              <a:t>Number</a:t>
            </a:r>
          </a:p>
          <a:p>
            <a:pPr marL="857250" lvl="1" indent="-285750">
              <a:buFont typeface="Wingdings" pitchFamily="2" charset="2"/>
              <a:buChar char="ü"/>
            </a:pPr>
            <a:r>
              <a:rPr lang="en-US" sz="1500" dirty="0">
                <a:solidFill>
                  <a:schemeClr val="bg2"/>
                </a:solidFill>
              </a:rPr>
              <a:t>Email ID</a:t>
            </a:r>
          </a:p>
          <a:p>
            <a:pPr marL="857250" lvl="1" indent="-285750">
              <a:buFont typeface="Wingdings" pitchFamily="2" charset="2"/>
              <a:buChar char="ü"/>
            </a:pPr>
            <a:r>
              <a:rPr lang="en-US" sz="1500" dirty="0">
                <a:solidFill>
                  <a:schemeClr val="bg2"/>
                </a:solidFill>
              </a:rPr>
              <a:t>Passport</a:t>
            </a:r>
          </a:p>
          <a:p>
            <a:pPr marL="857250" lvl="1" indent="-285750">
              <a:buFont typeface="Wingdings" pitchFamily="2" charset="2"/>
              <a:buChar char="ü"/>
            </a:pPr>
            <a:r>
              <a:rPr lang="en-US" sz="1500" dirty="0">
                <a:solidFill>
                  <a:schemeClr val="bg2"/>
                </a:solidFill>
              </a:rPr>
              <a:t>emirates ID</a:t>
            </a:r>
          </a:p>
          <a:p>
            <a:pPr marL="857250" lvl="1" indent="-285750">
              <a:buFont typeface="Wingdings" pitchFamily="2" charset="2"/>
              <a:buChar char="ü"/>
            </a:pPr>
            <a:r>
              <a:rPr lang="en-US" sz="1500" dirty="0">
                <a:solidFill>
                  <a:schemeClr val="bg2"/>
                </a:solidFill>
              </a:rPr>
              <a:t>license (if any)</a:t>
            </a:r>
          </a:p>
          <a:p>
            <a:pPr marL="857250" lvl="1" indent="-285750">
              <a:buFont typeface="Wingdings" pitchFamily="2" charset="2"/>
              <a:buChar char="ü"/>
            </a:pPr>
            <a:r>
              <a:rPr lang="en-US" sz="1500" dirty="0">
                <a:solidFill>
                  <a:schemeClr val="bg2"/>
                </a:solidFill>
              </a:rPr>
              <a:t>Address</a:t>
            </a:r>
          </a:p>
          <a:p>
            <a:pPr marL="857250" lvl="1" indent="-285750">
              <a:buFont typeface="Wingdings" pitchFamily="2" charset="2"/>
              <a:buChar char="ü"/>
            </a:pPr>
            <a:r>
              <a:rPr lang="en-US" sz="1500" dirty="0">
                <a:solidFill>
                  <a:schemeClr val="bg2"/>
                </a:solidFill>
              </a:rPr>
              <a:t>bank details</a:t>
            </a:r>
          </a:p>
          <a:p>
            <a:pPr marL="857250" lvl="1" indent="-285750">
              <a:buFont typeface="Wingdings" pitchFamily="2" charset="2"/>
              <a:buChar char="ü"/>
            </a:pPr>
            <a:r>
              <a:rPr lang="en-US" sz="1500" dirty="0">
                <a:solidFill>
                  <a:schemeClr val="bg2"/>
                </a:solidFill>
              </a:rPr>
              <a:t>vaccination details, etc.</a:t>
            </a:r>
          </a:p>
          <a:p>
            <a:pPr marL="571500" lvl="1" indent="0">
              <a:buNone/>
            </a:pPr>
            <a:endParaRPr lang="en-US" sz="1500" dirty="0">
              <a:solidFill>
                <a:srgbClr val="FF0000"/>
              </a:solidFill>
            </a:endParaRPr>
          </a:p>
          <a:p>
            <a:r>
              <a:rPr lang="en-US" dirty="0"/>
              <a:t>After the form is submitted, it will be sent for a review.</a:t>
            </a:r>
          </a:p>
          <a:p>
            <a:pPr marL="114300" indent="0">
              <a:buNone/>
            </a:pPr>
            <a:endParaRPr lang="en-US" dirty="0"/>
          </a:p>
          <a:p>
            <a:r>
              <a:rPr lang="en-US" dirty="0"/>
              <a:t>An individual will only have access to 3 types of Services at the time of registration (FOC). Any additional services that he can render needs to be charged separately (For e.g. AED 20 per month per Service)</a:t>
            </a:r>
          </a:p>
          <a:p>
            <a:endParaRPr lang="en-US" dirty="0"/>
          </a:p>
        </p:txBody>
      </p:sp>
    </p:spTree>
    <p:extLst>
      <p:ext uri="{BB962C8B-B14F-4D97-AF65-F5344CB8AC3E}">
        <p14:creationId xmlns:p14="http://schemas.microsoft.com/office/powerpoint/2010/main" val="441749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Profile Creation: Organization</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8683444" cy="3416400"/>
          </a:xfrm>
        </p:spPr>
        <p:txBody>
          <a:bodyPr>
            <a:normAutofit fontScale="77500" lnSpcReduction="20000"/>
          </a:bodyPr>
          <a:lstStyle/>
          <a:p>
            <a:r>
              <a:rPr lang="en-US" dirty="0"/>
              <a:t>For Organization SP, the profile creation form will have fields such as:</a:t>
            </a:r>
          </a:p>
          <a:p>
            <a:endParaRPr lang="en-US" dirty="0"/>
          </a:p>
          <a:p>
            <a:pPr lvl="1">
              <a:buFont typeface="Wingdings" pitchFamily="2" charset="2"/>
              <a:buChar char="ü"/>
            </a:pPr>
            <a:r>
              <a:rPr lang="en-US" dirty="0">
                <a:solidFill>
                  <a:schemeClr val="bg2"/>
                </a:solidFill>
              </a:rPr>
              <a:t>Company name </a:t>
            </a:r>
          </a:p>
          <a:p>
            <a:pPr lvl="1">
              <a:buFont typeface="Wingdings" pitchFamily="2" charset="2"/>
              <a:buChar char="ü"/>
            </a:pPr>
            <a:r>
              <a:rPr lang="en-US" dirty="0">
                <a:solidFill>
                  <a:schemeClr val="bg2"/>
                </a:solidFill>
              </a:rPr>
              <a:t>Number </a:t>
            </a:r>
          </a:p>
          <a:p>
            <a:pPr lvl="1">
              <a:buFont typeface="Wingdings" pitchFamily="2" charset="2"/>
              <a:buChar char="ü"/>
            </a:pPr>
            <a:r>
              <a:rPr lang="en-US" dirty="0">
                <a:solidFill>
                  <a:schemeClr val="bg2"/>
                </a:solidFill>
              </a:rPr>
              <a:t>email id </a:t>
            </a:r>
          </a:p>
          <a:p>
            <a:pPr lvl="1">
              <a:buFont typeface="Wingdings" pitchFamily="2" charset="2"/>
              <a:buChar char="ü"/>
            </a:pPr>
            <a:r>
              <a:rPr lang="en-US" dirty="0">
                <a:solidFill>
                  <a:schemeClr val="bg2"/>
                </a:solidFill>
              </a:rPr>
              <a:t>address </a:t>
            </a:r>
          </a:p>
          <a:p>
            <a:pPr lvl="1">
              <a:buFont typeface="Wingdings" pitchFamily="2" charset="2"/>
              <a:buChar char="ü"/>
            </a:pPr>
            <a:r>
              <a:rPr lang="en-US" dirty="0">
                <a:solidFill>
                  <a:schemeClr val="bg2"/>
                </a:solidFill>
              </a:rPr>
              <a:t>license</a:t>
            </a:r>
          </a:p>
          <a:p>
            <a:pPr lvl="1">
              <a:buFont typeface="Wingdings" pitchFamily="2" charset="2"/>
              <a:buChar char="ü"/>
            </a:pPr>
            <a:r>
              <a:rPr lang="en-US" dirty="0">
                <a:solidFill>
                  <a:schemeClr val="bg2"/>
                </a:solidFill>
              </a:rPr>
              <a:t>VAT registration certificate</a:t>
            </a:r>
          </a:p>
          <a:p>
            <a:pPr lvl="1">
              <a:buFont typeface="Wingdings" pitchFamily="2" charset="2"/>
              <a:buChar char="ü"/>
            </a:pPr>
            <a:r>
              <a:rPr lang="en-US" dirty="0">
                <a:solidFill>
                  <a:schemeClr val="bg2"/>
                </a:solidFill>
              </a:rPr>
              <a:t>bank details</a:t>
            </a:r>
          </a:p>
          <a:p>
            <a:pPr lvl="1">
              <a:buFont typeface="Wingdings" pitchFamily="2" charset="2"/>
              <a:buChar char="ü"/>
            </a:pPr>
            <a:r>
              <a:rPr lang="en-US" dirty="0">
                <a:solidFill>
                  <a:schemeClr val="bg2"/>
                </a:solidFill>
              </a:rPr>
              <a:t>partner (in any)</a:t>
            </a:r>
          </a:p>
          <a:p>
            <a:pPr lvl="1">
              <a:buFont typeface="Wingdings" pitchFamily="2" charset="2"/>
              <a:buChar char="ü"/>
            </a:pPr>
            <a:r>
              <a:rPr lang="en-US" dirty="0">
                <a:solidFill>
                  <a:schemeClr val="bg2"/>
                </a:solidFill>
              </a:rPr>
              <a:t>number of employees and their details</a:t>
            </a:r>
          </a:p>
          <a:p>
            <a:pPr lvl="1">
              <a:buFont typeface="Wingdings" pitchFamily="2" charset="2"/>
              <a:buChar char="ü"/>
            </a:pPr>
            <a:r>
              <a:rPr lang="en-US" dirty="0">
                <a:solidFill>
                  <a:schemeClr val="bg2"/>
                </a:solidFill>
              </a:rPr>
              <a:t>vaccination details of all employees, etc.</a:t>
            </a:r>
          </a:p>
          <a:p>
            <a:pPr marL="596900" lvl="1" indent="0">
              <a:buNone/>
            </a:pPr>
            <a:endParaRPr lang="en-US" dirty="0"/>
          </a:p>
          <a:p>
            <a:r>
              <a:rPr lang="en-US" dirty="0"/>
              <a:t>A company will only have access to 3 types of Categories of Service at the time of registration (FOC). Any additional category that they can render needs to be charged separately (For e.g. AED 200 per month per Category)</a:t>
            </a:r>
          </a:p>
          <a:p>
            <a:pPr marL="114300" indent="0">
              <a:buNone/>
            </a:pPr>
            <a:endParaRPr lang="en-US" dirty="0"/>
          </a:p>
          <a:p>
            <a:r>
              <a:rPr lang="en-US" dirty="0"/>
              <a:t>After the form is submitted, it will be sent for a review.</a:t>
            </a:r>
          </a:p>
        </p:txBody>
      </p:sp>
    </p:spTree>
    <p:extLst>
      <p:ext uri="{BB962C8B-B14F-4D97-AF65-F5344CB8AC3E}">
        <p14:creationId xmlns:p14="http://schemas.microsoft.com/office/powerpoint/2010/main" val="118747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Profile Review</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73741"/>
            <a:ext cx="8520600" cy="3416400"/>
          </a:xfrm>
        </p:spPr>
        <p:txBody>
          <a:bodyPr>
            <a:normAutofit/>
          </a:bodyPr>
          <a:lstStyle/>
          <a:p>
            <a:r>
              <a:rPr lang="en-US" dirty="0"/>
              <a:t>After the profile creation forms have been submitted, they will undergo a strict review and then it will be verified.</a:t>
            </a:r>
          </a:p>
          <a:p>
            <a:endParaRPr lang="en-US" dirty="0"/>
          </a:p>
          <a:p>
            <a:r>
              <a:rPr lang="en-US" dirty="0"/>
              <a:t>If the profile is verified, the SP is successfully registered and created.</a:t>
            </a:r>
          </a:p>
          <a:p>
            <a:endParaRPr lang="en-US" dirty="0"/>
          </a:p>
          <a:p>
            <a:r>
              <a:rPr lang="en-US" dirty="0"/>
              <a:t>If not, the process repeats.</a:t>
            </a:r>
          </a:p>
        </p:txBody>
      </p:sp>
    </p:spTree>
    <p:extLst>
      <p:ext uri="{BB962C8B-B14F-4D97-AF65-F5344CB8AC3E}">
        <p14:creationId xmlns:p14="http://schemas.microsoft.com/office/powerpoint/2010/main" val="2797225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Add Services</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4649768" cy="3416400"/>
          </a:xfrm>
        </p:spPr>
        <p:txBody>
          <a:bodyPr>
            <a:normAutofit/>
          </a:bodyPr>
          <a:lstStyle/>
          <a:p>
            <a:r>
              <a:rPr lang="en-US" dirty="0"/>
              <a:t>The SP must select the list of services/subservices they wish to provide.</a:t>
            </a:r>
          </a:p>
          <a:p>
            <a:endParaRPr lang="en-US" dirty="0"/>
          </a:p>
          <a:p>
            <a:r>
              <a:rPr lang="en-US" dirty="0"/>
              <a:t>These services will be selected from the service catalogue we provide.</a:t>
            </a:r>
          </a:p>
          <a:p>
            <a:endParaRPr lang="en-US" dirty="0"/>
          </a:p>
          <a:p>
            <a:r>
              <a:rPr lang="en-US" dirty="0"/>
              <a:t>The number of services a SP can select depends on the package they have chosen.</a:t>
            </a:r>
          </a:p>
        </p:txBody>
      </p:sp>
      <p:pic>
        <p:nvPicPr>
          <p:cNvPr id="5" name="Picture 4">
            <a:extLst>
              <a:ext uri="{FF2B5EF4-FFF2-40B4-BE49-F238E27FC236}">
                <a16:creationId xmlns:a16="http://schemas.microsoft.com/office/drawing/2014/main" id="{7B28372A-C271-EE45-A443-A79E6A418B11}"/>
              </a:ext>
            </a:extLst>
          </p:cNvPr>
          <p:cNvPicPr>
            <a:picLocks noChangeAspect="1"/>
          </p:cNvPicPr>
          <p:nvPr/>
        </p:nvPicPr>
        <p:blipFill rotWithShape="1">
          <a:blip r:embed="rId2"/>
          <a:srcRect t="4937" b="4692"/>
          <a:stretch/>
        </p:blipFill>
        <p:spPr>
          <a:xfrm>
            <a:off x="5662571" y="247650"/>
            <a:ext cx="2373923" cy="46482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825817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82A8-51B6-B043-BD01-10DB0D6B2E7D}"/>
              </a:ext>
            </a:extLst>
          </p:cNvPr>
          <p:cNvSpPr>
            <a:spLocks noGrp="1"/>
          </p:cNvSpPr>
          <p:nvPr>
            <p:ph type="title"/>
          </p:nvPr>
        </p:nvSpPr>
        <p:spPr/>
        <p:txBody>
          <a:bodyPr>
            <a:normAutofit fontScale="90000"/>
          </a:bodyPr>
          <a:lstStyle/>
          <a:p>
            <a:r>
              <a:rPr lang="en-US" dirty="0"/>
              <a:t>Business Portfolio – B2C</a:t>
            </a:r>
          </a:p>
        </p:txBody>
      </p:sp>
      <p:sp>
        <p:nvSpPr>
          <p:cNvPr id="3" name="Text Placeholder 2">
            <a:extLst>
              <a:ext uri="{FF2B5EF4-FFF2-40B4-BE49-F238E27FC236}">
                <a16:creationId xmlns:a16="http://schemas.microsoft.com/office/drawing/2014/main" id="{947BD211-7989-C74C-9BAF-B23E1C78AD08}"/>
              </a:ext>
            </a:extLst>
          </p:cNvPr>
          <p:cNvSpPr>
            <a:spLocks noGrp="1"/>
          </p:cNvSpPr>
          <p:nvPr>
            <p:ph type="body" idx="1"/>
          </p:nvPr>
        </p:nvSpPr>
        <p:spPr>
          <a:xfrm>
            <a:off x="311700" y="1439333"/>
            <a:ext cx="8520600" cy="3129542"/>
          </a:xfrm>
        </p:spPr>
        <p:txBody>
          <a:bodyPr numCol="1">
            <a:normAutofit fontScale="70000" lnSpcReduction="20000"/>
          </a:bodyPr>
          <a:lstStyle/>
          <a:p>
            <a:pPr>
              <a:lnSpc>
                <a:spcPct val="100000"/>
              </a:lnSpc>
            </a:pPr>
            <a:r>
              <a:rPr lang="en-US" dirty="0"/>
              <a:t>Our customer in B2C portfolio is the end user of the application.</a:t>
            </a:r>
          </a:p>
          <a:p>
            <a:pPr marL="114300" indent="0">
              <a:lnSpc>
                <a:spcPct val="100000"/>
              </a:lnSpc>
              <a:buNone/>
            </a:pPr>
            <a:endParaRPr lang="en-US" dirty="0"/>
          </a:p>
          <a:p>
            <a:pPr>
              <a:lnSpc>
                <a:spcPct val="100000"/>
              </a:lnSpc>
            </a:pPr>
            <a:r>
              <a:rPr lang="en-US" dirty="0"/>
              <a:t>We will develop a web app and mobile app for the end user.</a:t>
            </a:r>
          </a:p>
          <a:p>
            <a:pPr marL="114300" indent="0">
              <a:lnSpc>
                <a:spcPct val="100000"/>
              </a:lnSpc>
              <a:buNone/>
            </a:pPr>
            <a:endParaRPr lang="en-US" dirty="0">
              <a:solidFill>
                <a:schemeClr val="tx1"/>
              </a:solidFill>
            </a:endParaRPr>
          </a:p>
          <a:p>
            <a:pPr>
              <a:lnSpc>
                <a:spcPct val="100000"/>
              </a:lnSpc>
            </a:pPr>
            <a:r>
              <a:rPr lang="en-US" dirty="0">
                <a:solidFill>
                  <a:schemeClr val="bg2"/>
                </a:solidFill>
              </a:rPr>
              <a:t>Using the application, the end user will be able to: </a:t>
            </a:r>
          </a:p>
          <a:p>
            <a:pPr marL="114300" indent="0">
              <a:lnSpc>
                <a:spcPct val="100000"/>
              </a:lnSpc>
              <a:buNone/>
            </a:pPr>
            <a:endParaRPr lang="en-US" dirty="0">
              <a:solidFill>
                <a:schemeClr val="bg2"/>
              </a:solidFill>
            </a:endParaRPr>
          </a:p>
          <a:p>
            <a:pPr lvl="1">
              <a:lnSpc>
                <a:spcPct val="100000"/>
              </a:lnSpc>
              <a:buFont typeface="Wingdings" pitchFamily="2" charset="2"/>
              <a:buChar char="ü"/>
            </a:pPr>
            <a:r>
              <a:rPr lang="en-US" dirty="0">
                <a:solidFill>
                  <a:schemeClr val="bg2"/>
                </a:solidFill>
              </a:rPr>
              <a:t>Register </a:t>
            </a:r>
          </a:p>
          <a:p>
            <a:pPr lvl="1">
              <a:lnSpc>
                <a:spcPct val="100000"/>
              </a:lnSpc>
              <a:buFont typeface="Wingdings" pitchFamily="2" charset="2"/>
              <a:buChar char="ü"/>
            </a:pPr>
            <a:r>
              <a:rPr lang="en-US" dirty="0">
                <a:solidFill>
                  <a:schemeClr val="bg2"/>
                </a:solidFill>
              </a:rPr>
              <a:t>login </a:t>
            </a:r>
          </a:p>
          <a:p>
            <a:pPr lvl="1">
              <a:lnSpc>
                <a:spcPct val="100000"/>
              </a:lnSpc>
              <a:buFont typeface="Wingdings" pitchFamily="2" charset="2"/>
              <a:buChar char="ü"/>
            </a:pPr>
            <a:r>
              <a:rPr lang="en-US" dirty="0">
                <a:solidFill>
                  <a:schemeClr val="bg2"/>
                </a:solidFill>
              </a:rPr>
              <a:t>select location</a:t>
            </a:r>
          </a:p>
          <a:p>
            <a:pPr lvl="1">
              <a:lnSpc>
                <a:spcPct val="100000"/>
              </a:lnSpc>
              <a:buFont typeface="Wingdings" pitchFamily="2" charset="2"/>
              <a:buChar char="ü"/>
            </a:pPr>
            <a:r>
              <a:rPr lang="en-US" dirty="0">
                <a:solidFill>
                  <a:schemeClr val="bg2"/>
                </a:solidFill>
              </a:rPr>
              <a:t>create profile</a:t>
            </a:r>
          </a:p>
          <a:p>
            <a:pPr lvl="1">
              <a:lnSpc>
                <a:spcPct val="100000"/>
              </a:lnSpc>
              <a:buFont typeface="Wingdings" pitchFamily="2" charset="2"/>
              <a:buChar char="ü"/>
            </a:pPr>
            <a:r>
              <a:rPr lang="en-US" dirty="0">
                <a:solidFill>
                  <a:schemeClr val="bg2"/>
                </a:solidFill>
              </a:rPr>
              <a:t>browse services</a:t>
            </a:r>
          </a:p>
          <a:p>
            <a:pPr lvl="1">
              <a:lnSpc>
                <a:spcPct val="100000"/>
              </a:lnSpc>
              <a:buFont typeface="Wingdings" pitchFamily="2" charset="2"/>
              <a:buChar char="ü"/>
            </a:pPr>
            <a:r>
              <a:rPr lang="en-US" dirty="0">
                <a:solidFill>
                  <a:schemeClr val="bg2"/>
                </a:solidFill>
              </a:rPr>
              <a:t>select services/microservices</a:t>
            </a:r>
          </a:p>
          <a:p>
            <a:pPr lvl="1">
              <a:lnSpc>
                <a:spcPct val="100000"/>
              </a:lnSpc>
              <a:buFont typeface="Wingdings" pitchFamily="2" charset="2"/>
              <a:buChar char="ü"/>
            </a:pPr>
            <a:r>
              <a:rPr lang="en-US" dirty="0">
                <a:solidFill>
                  <a:schemeClr val="bg2"/>
                </a:solidFill>
              </a:rPr>
              <a:t>select quantity and price</a:t>
            </a:r>
          </a:p>
          <a:p>
            <a:pPr lvl="1">
              <a:lnSpc>
                <a:spcPct val="100000"/>
              </a:lnSpc>
              <a:buFont typeface="Wingdings" pitchFamily="2" charset="2"/>
              <a:buChar char="ü"/>
            </a:pPr>
            <a:r>
              <a:rPr lang="en-US" dirty="0">
                <a:solidFill>
                  <a:schemeClr val="bg2"/>
                </a:solidFill>
              </a:rPr>
              <a:t>add services to cart </a:t>
            </a:r>
          </a:p>
          <a:p>
            <a:pPr lvl="1">
              <a:lnSpc>
                <a:spcPct val="100000"/>
              </a:lnSpc>
              <a:buFont typeface="Wingdings" pitchFamily="2" charset="2"/>
              <a:buChar char="ü"/>
            </a:pPr>
            <a:r>
              <a:rPr lang="en-US" dirty="0">
                <a:solidFill>
                  <a:schemeClr val="bg2"/>
                </a:solidFill>
              </a:rPr>
              <a:t>checkout 	</a:t>
            </a:r>
          </a:p>
          <a:p>
            <a:pPr lvl="1">
              <a:lnSpc>
                <a:spcPct val="100000"/>
              </a:lnSpc>
              <a:buFont typeface="Wingdings" pitchFamily="2" charset="2"/>
              <a:buChar char="ü"/>
            </a:pPr>
            <a:r>
              <a:rPr lang="en-US" dirty="0">
                <a:solidFill>
                  <a:schemeClr val="bg2"/>
                </a:solidFill>
              </a:rPr>
              <a:t>select payment options </a:t>
            </a:r>
          </a:p>
          <a:p>
            <a:pPr lvl="1">
              <a:lnSpc>
                <a:spcPct val="100000"/>
              </a:lnSpc>
              <a:buFont typeface="Wingdings" pitchFamily="2" charset="2"/>
              <a:buChar char="ü"/>
            </a:pPr>
            <a:r>
              <a:rPr lang="en-US" dirty="0">
                <a:solidFill>
                  <a:schemeClr val="bg2"/>
                </a:solidFill>
              </a:rPr>
              <a:t>book services</a:t>
            </a:r>
          </a:p>
          <a:p>
            <a:pPr lvl="1">
              <a:lnSpc>
                <a:spcPct val="100000"/>
              </a:lnSpc>
              <a:buFont typeface="Wingdings" pitchFamily="2" charset="2"/>
              <a:buChar char="ü"/>
            </a:pPr>
            <a:r>
              <a:rPr lang="en-US" dirty="0">
                <a:solidFill>
                  <a:schemeClr val="bg2"/>
                </a:solidFill>
              </a:rPr>
              <a:t>track services </a:t>
            </a:r>
          </a:p>
          <a:p>
            <a:pPr lvl="1">
              <a:lnSpc>
                <a:spcPct val="100000"/>
              </a:lnSpc>
              <a:buFont typeface="Wingdings" pitchFamily="2" charset="2"/>
              <a:buChar char="ü"/>
            </a:pPr>
            <a:r>
              <a:rPr lang="en-US" dirty="0">
                <a:solidFill>
                  <a:schemeClr val="bg2"/>
                </a:solidFill>
              </a:rPr>
              <a:t>receive services</a:t>
            </a:r>
          </a:p>
          <a:p>
            <a:pPr lvl="1">
              <a:lnSpc>
                <a:spcPct val="100000"/>
              </a:lnSpc>
              <a:buFont typeface="Wingdings" pitchFamily="2" charset="2"/>
              <a:buChar char="ü"/>
            </a:pPr>
            <a:r>
              <a:rPr lang="en-US" dirty="0">
                <a:solidFill>
                  <a:schemeClr val="bg2"/>
                </a:solidFill>
              </a:rPr>
              <a:t>provide reviews and ratings </a:t>
            </a:r>
          </a:p>
          <a:p>
            <a:pPr lvl="1">
              <a:lnSpc>
                <a:spcPct val="100000"/>
              </a:lnSpc>
              <a:buFont typeface="Wingdings" pitchFamily="2" charset="2"/>
              <a:buChar char="ü"/>
            </a:pPr>
            <a:r>
              <a:rPr lang="en-US" dirty="0">
                <a:solidFill>
                  <a:schemeClr val="bg2"/>
                </a:solidFill>
              </a:rPr>
              <a:t>buy membership/subscription </a:t>
            </a:r>
          </a:p>
          <a:p>
            <a:pPr lvl="1">
              <a:lnSpc>
                <a:spcPct val="100000"/>
              </a:lnSpc>
              <a:buFont typeface="Wingdings" pitchFamily="2" charset="2"/>
              <a:buChar char="ü"/>
            </a:pPr>
            <a:r>
              <a:rPr lang="en-US" dirty="0">
                <a:solidFill>
                  <a:schemeClr val="bg2"/>
                </a:solidFill>
              </a:rPr>
              <a:t>refer and earn.</a:t>
            </a:r>
          </a:p>
        </p:txBody>
      </p:sp>
    </p:spTree>
    <p:extLst>
      <p:ext uri="{BB962C8B-B14F-4D97-AF65-F5344CB8AC3E}">
        <p14:creationId xmlns:p14="http://schemas.microsoft.com/office/powerpoint/2010/main" val="3536600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Add Prices</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699" y="1152475"/>
            <a:ext cx="8520599" cy="3416400"/>
          </a:xfrm>
        </p:spPr>
        <p:txBody>
          <a:bodyPr>
            <a:normAutofit/>
          </a:bodyPr>
          <a:lstStyle/>
          <a:p>
            <a:r>
              <a:rPr lang="en-US" dirty="0"/>
              <a:t>For the services selected, the SP must add its respective prices</a:t>
            </a:r>
          </a:p>
          <a:p>
            <a:endParaRPr lang="en-US" dirty="0"/>
          </a:p>
          <a:p>
            <a:r>
              <a:rPr lang="en-US" dirty="0"/>
              <a:t>For standard services, a fixed price must be mentioned.</a:t>
            </a:r>
          </a:p>
          <a:p>
            <a:endParaRPr lang="en-US" dirty="0"/>
          </a:p>
          <a:p>
            <a:r>
              <a:rPr lang="en-US" dirty="0"/>
              <a:t>For consultation services, hourly charges must be mentioned.</a:t>
            </a:r>
          </a:p>
          <a:p>
            <a:endParaRPr lang="en-US" dirty="0"/>
          </a:p>
          <a:p>
            <a:r>
              <a:rPr lang="en-US" dirty="0"/>
              <a:t>Extra charges if the service time is exceeded from the booking session must also be mentioned.</a:t>
            </a:r>
          </a:p>
        </p:txBody>
      </p:sp>
    </p:spTree>
    <p:extLst>
      <p:ext uri="{BB962C8B-B14F-4D97-AF65-F5344CB8AC3E}">
        <p14:creationId xmlns:p14="http://schemas.microsoft.com/office/powerpoint/2010/main" val="3761364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Add Area of Coverage</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4785233" cy="3416400"/>
          </a:xfrm>
        </p:spPr>
        <p:txBody>
          <a:bodyPr>
            <a:normAutofit/>
          </a:bodyPr>
          <a:lstStyle/>
          <a:p>
            <a:r>
              <a:rPr lang="en-US" dirty="0"/>
              <a:t>For the services selected, the SP must add its area of coverage</a:t>
            </a:r>
          </a:p>
          <a:p>
            <a:endParaRPr lang="en-US" dirty="0"/>
          </a:p>
          <a:p>
            <a:r>
              <a:rPr lang="en-US" dirty="0"/>
              <a:t>The given radius by the SP, will be used for geo fencing.</a:t>
            </a:r>
          </a:p>
          <a:p>
            <a:endParaRPr lang="en-US" dirty="0"/>
          </a:p>
          <a:p>
            <a:r>
              <a:rPr lang="en-US" dirty="0"/>
              <a:t>Area of coverage selection also depends on the package selected.</a:t>
            </a:r>
          </a:p>
        </p:txBody>
      </p:sp>
      <p:pic>
        <p:nvPicPr>
          <p:cNvPr id="5" name="Picture 4">
            <a:extLst>
              <a:ext uri="{FF2B5EF4-FFF2-40B4-BE49-F238E27FC236}">
                <a16:creationId xmlns:a16="http://schemas.microsoft.com/office/drawing/2014/main" id="{A14E0403-8D26-E04F-9A45-2DFEF8D3289F}"/>
              </a:ext>
            </a:extLst>
          </p:cNvPr>
          <p:cNvPicPr>
            <a:picLocks noChangeAspect="1"/>
          </p:cNvPicPr>
          <p:nvPr/>
        </p:nvPicPr>
        <p:blipFill rotWithShape="1">
          <a:blip r:embed="rId2"/>
          <a:srcRect t="5432"/>
          <a:stretch/>
        </p:blipFill>
        <p:spPr>
          <a:xfrm>
            <a:off x="5865771" y="367775"/>
            <a:ext cx="2373923" cy="43307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136231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Services and Prices Review</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699" y="1152475"/>
            <a:ext cx="8520599" cy="3416400"/>
          </a:xfrm>
        </p:spPr>
        <p:txBody>
          <a:bodyPr>
            <a:normAutofit/>
          </a:bodyPr>
          <a:lstStyle/>
          <a:p>
            <a:r>
              <a:rPr lang="en-US" dirty="0"/>
              <a:t>Once the SP has submitted its selected services and respective prices, they will be sent for a review.</a:t>
            </a:r>
          </a:p>
          <a:p>
            <a:endParaRPr lang="en-US" dirty="0"/>
          </a:p>
          <a:p>
            <a:r>
              <a:rPr lang="en-US" dirty="0"/>
              <a:t>If the review is approved, the services of the SP will be listed live on the user app.</a:t>
            </a:r>
          </a:p>
          <a:p>
            <a:endParaRPr lang="en-US" dirty="0"/>
          </a:p>
          <a:p>
            <a:r>
              <a:rPr lang="en-US" dirty="0"/>
              <a:t>If not, the process will be repeated.</a:t>
            </a:r>
          </a:p>
        </p:txBody>
      </p:sp>
    </p:spTree>
    <p:extLst>
      <p:ext uri="{BB962C8B-B14F-4D97-AF65-F5344CB8AC3E}">
        <p14:creationId xmlns:p14="http://schemas.microsoft.com/office/powerpoint/2010/main" val="3536519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Accept/Reject Service Orders</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521834" cy="3416400"/>
          </a:xfrm>
        </p:spPr>
        <p:txBody>
          <a:bodyPr>
            <a:normAutofit fontScale="92500" lnSpcReduction="20000"/>
          </a:bodyPr>
          <a:lstStyle/>
          <a:p>
            <a:r>
              <a:rPr lang="en-US" dirty="0"/>
              <a:t>If the user selects a SP and books the service, the service provider will be given live alerts that they have been booked for a service.</a:t>
            </a:r>
          </a:p>
          <a:p>
            <a:endParaRPr lang="en-US" dirty="0"/>
          </a:p>
          <a:p>
            <a:r>
              <a:rPr lang="en-US" dirty="0"/>
              <a:t>The SP can accept the booking and agree to serve.</a:t>
            </a:r>
          </a:p>
          <a:p>
            <a:endParaRPr lang="en-US" dirty="0"/>
          </a:p>
          <a:p>
            <a:r>
              <a:rPr lang="en-US" dirty="0"/>
              <a:t>The SP can also choose to reject the booking by mentioning the reason.</a:t>
            </a:r>
          </a:p>
          <a:p>
            <a:endParaRPr lang="en-US" dirty="0"/>
          </a:p>
          <a:p>
            <a:r>
              <a:rPr lang="en-US" dirty="0"/>
              <a:t>If the SP cancels a booking, the booking will go to the next SP and the cycle continues until SP accepts a booking.</a:t>
            </a:r>
          </a:p>
        </p:txBody>
      </p:sp>
      <p:pic>
        <p:nvPicPr>
          <p:cNvPr id="5" name="Picture 4">
            <a:extLst>
              <a:ext uri="{FF2B5EF4-FFF2-40B4-BE49-F238E27FC236}">
                <a16:creationId xmlns:a16="http://schemas.microsoft.com/office/drawing/2014/main" id="{FD2A09E0-CB5C-3B49-872E-E554571960A4}"/>
              </a:ext>
            </a:extLst>
          </p:cNvPr>
          <p:cNvPicPr>
            <a:picLocks noChangeAspect="1"/>
          </p:cNvPicPr>
          <p:nvPr/>
        </p:nvPicPr>
        <p:blipFill rotWithShape="1">
          <a:blip r:embed="rId2"/>
          <a:srcRect t="4773"/>
          <a:stretch/>
        </p:blipFill>
        <p:spPr>
          <a:xfrm>
            <a:off x="6297572" y="122766"/>
            <a:ext cx="2373923" cy="489796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48066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Start session</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699" y="1152475"/>
            <a:ext cx="8520599" cy="3416400"/>
          </a:xfrm>
        </p:spPr>
        <p:txBody>
          <a:bodyPr>
            <a:normAutofit/>
          </a:bodyPr>
          <a:lstStyle/>
          <a:p>
            <a:r>
              <a:rPr lang="en-US" dirty="0"/>
              <a:t>When the SP accepts a service order, the details of user such as Type of service, service location, date and time will be given to the SP.</a:t>
            </a:r>
          </a:p>
          <a:p>
            <a:endParaRPr lang="en-US" dirty="0"/>
          </a:p>
          <a:p>
            <a:r>
              <a:rPr lang="en-US" dirty="0"/>
              <a:t>The SP can chat with the user using inbuilt - app messaging.</a:t>
            </a:r>
          </a:p>
          <a:p>
            <a:endParaRPr lang="en-US" dirty="0"/>
          </a:p>
          <a:p>
            <a:r>
              <a:rPr lang="en-US" dirty="0"/>
              <a:t>The SP/user cannot have the contact details directly, they will have to call via app extension.</a:t>
            </a:r>
          </a:p>
          <a:p>
            <a:endParaRPr lang="en-US" dirty="0"/>
          </a:p>
          <a:p>
            <a:r>
              <a:rPr lang="en-US" dirty="0"/>
              <a:t>Once the SP has reached the service location, he has to start the session and update the same on the app.</a:t>
            </a:r>
          </a:p>
        </p:txBody>
      </p:sp>
    </p:spTree>
    <p:extLst>
      <p:ext uri="{BB962C8B-B14F-4D97-AF65-F5344CB8AC3E}">
        <p14:creationId xmlns:p14="http://schemas.microsoft.com/office/powerpoint/2010/main" val="1675568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End session</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699" y="1152475"/>
            <a:ext cx="8520599" cy="3416400"/>
          </a:xfrm>
        </p:spPr>
        <p:txBody>
          <a:bodyPr>
            <a:normAutofit/>
          </a:bodyPr>
          <a:lstStyle/>
          <a:p>
            <a:r>
              <a:rPr lang="en-US" dirty="0"/>
              <a:t>After the service is completed, the SP will have to update on the app.</a:t>
            </a:r>
          </a:p>
          <a:p>
            <a:endParaRPr lang="en-US" dirty="0"/>
          </a:p>
          <a:p>
            <a:r>
              <a:rPr lang="en-US" dirty="0"/>
              <a:t>At this time, the SP will be asked if the service as completed in the booked time or was it extended.</a:t>
            </a:r>
          </a:p>
          <a:p>
            <a:endParaRPr lang="en-US" dirty="0"/>
          </a:p>
          <a:p>
            <a:r>
              <a:rPr lang="en-US" dirty="0"/>
              <a:t>If extended, the SP will have to mention by how many minutes was it extended.</a:t>
            </a:r>
          </a:p>
          <a:p>
            <a:endParaRPr lang="en-US" dirty="0"/>
          </a:p>
          <a:p>
            <a:r>
              <a:rPr lang="en-US" dirty="0"/>
              <a:t>The extra charges will be added accordingly.</a:t>
            </a:r>
          </a:p>
        </p:txBody>
      </p:sp>
    </p:spTree>
    <p:extLst>
      <p:ext uri="{BB962C8B-B14F-4D97-AF65-F5344CB8AC3E}">
        <p14:creationId xmlns:p14="http://schemas.microsoft.com/office/powerpoint/2010/main" val="3538766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Receive Payment</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8520600" cy="3416400"/>
          </a:xfrm>
        </p:spPr>
        <p:txBody>
          <a:bodyPr>
            <a:normAutofit/>
          </a:bodyPr>
          <a:lstStyle/>
          <a:p>
            <a:r>
              <a:rPr lang="en-US" dirty="0"/>
              <a:t>After the service is completed, and the payment is processed by the user.</a:t>
            </a:r>
          </a:p>
          <a:p>
            <a:endParaRPr lang="en-US" dirty="0"/>
          </a:p>
          <a:p>
            <a:pPr lvl="1"/>
            <a:r>
              <a:rPr lang="en-US" dirty="0"/>
              <a:t>The SP will receive their payment directly to their bank accounts after the deduction of booking fee, and service commission.</a:t>
            </a:r>
          </a:p>
          <a:p>
            <a:pPr marL="571500" lvl="1" indent="0">
              <a:buNone/>
            </a:pPr>
            <a:endParaRPr lang="en-US" dirty="0"/>
          </a:p>
          <a:p>
            <a:pPr lvl="1"/>
            <a:r>
              <a:rPr lang="en-US" dirty="0"/>
              <a:t>If the user has added any tips for the SP, they will receive that with no deductions.</a:t>
            </a:r>
          </a:p>
        </p:txBody>
      </p:sp>
    </p:spTree>
    <p:extLst>
      <p:ext uri="{BB962C8B-B14F-4D97-AF65-F5344CB8AC3E}">
        <p14:creationId xmlns:p14="http://schemas.microsoft.com/office/powerpoint/2010/main" val="111141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0" algn="l" rtl="0">
              <a:lnSpc>
                <a:spcPct val="107916"/>
              </a:lnSpc>
              <a:spcBef>
                <a:spcPts val="0"/>
              </a:spcBef>
              <a:spcAft>
                <a:spcPts val="0"/>
              </a:spcAft>
              <a:buNone/>
            </a:pPr>
            <a:r>
              <a:rPr lang="en-US" sz="2700" dirty="0">
                <a:solidFill>
                  <a:schemeClr val="tx1"/>
                </a:solidFill>
              </a:rPr>
              <a:t>Revenue Generation</a:t>
            </a:r>
            <a:endParaRPr sz="2700" dirty="0">
              <a:solidFill>
                <a:schemeClr val="tx1"/>
              </a:solidFill>
            </a:endParaRPr>
          </a:p>
          <a:p>
            <a:pPr marL="457200" lvl="0" indent="0" algn="l" rtl="0">
              <a:lnSpc>
                <a:spcPct val="107916"/>
              </a:lnSpc>
              <a:spcBef>
                <a:spcPts val="0"/>
              </a:spcBef>
              <a:spcAft>
                <a:spcPts val="0"/>
              </a:spcAft>
              <a:buNone/>
            </a:pPr>
            <a:endParaRPr sz="1550" dirty="0">
              <a:solidFill>
                <a:schemeClr val="bg2"/>
              </a:solidFill>
            </a:endParaRPr>
          </a:p>
          <a:p>
            <a:pPr marL="457200" lvl="0" indent="0" algn="l" rtl="0">
              <a:lnSpc>
                <a:spcPct val="107916"/>
              </a:lnSpc>
              <a:spcBef>
                <a:spcPts val="0"/>
              </a:spcBef>
              <a:spcAft>
                <a:spcPts val="0"/>
              </a:spcAft>
              <a:buNone/>
            </a:pPr>
            <a:r>
              <a:rPr lang="en-US" sz="1350" dirty="0">
                <a:solidFill>
                  <a:schemeClr val="bg2"/>
                </a:solidFill>
              </a:rPr>
              <a:t>1. Commission: A standard commission will be charged to the SP on successful service completion.</a:t>
            </a:r>
            <a:br>
              <a:rPr lang="en-US" sz="1350" dirty="0">
                <a:solidFill>
                  <a:schemeClr val="bg2"/>
                </a:solidFill>
              </a:rPr>
            </a:br>
            <a:br>
              <a:rPr lang="en-US" sz="1350" dirty="0">
                <a:solidFill>
                  <a:schemeClr val="bg2"/>
                </a:solidFill>
              </a:rPr>
            </a:br>
            <a:r>
              <a:rPr lang="en-US" sz="1350" dirty="0">
                <a:solidFill>
                  <a:schemeClr val="bg2"/>
                </a:solidFill>
              </a:rPr>
              <a:t>2. Booking Fee: A standard booking fee on each service booking will be charged to the user.</a:t>
            </a:r>
            <a:br>
              <a:rPr lang="en-US" sz="1350" dirty="0">
                <a:solidFill>
                  <a:schemeClr val="bg2"/>
                </a:solidFill>
              </a:rPr>
            </a:br>
            <a:br>
              <a:rPr lang="en-US" sz="1350" dirty="0">
                <a:solidFill>
                  <a:schemeClr val="bg2"/>
                </a:solidFill>
              </a:rPr>
            </a:br>
            <a:r>
              <a:rPr lang="en-US" sz="1350" dirty="0">
                <a:solidFill>
                  <a:schemeClr val="bg2"/>
                </a:solidFill>
              </a:rPr>
              <a:t>3a. User Subscriptions: Different packages will be designed and listed for the users from which, the user can purchase the desired package.</a:t>
            </a:r>
            <a:br>
              <a:rPr lang="en-US" sz="1350" dirty="0">
                <a:solidFill>
                  <a:schemeClr val="bg2"/>
                </a:solidFill>
              </a:rPr>
            </a:br>
            <a:br>
              <a:rPr lang="en-US" sz="1350" dirty="0">
                <a:solidFill>
                  <a:schemeClr val="bg2"/>
                </a:solidFill>
              </a:rPr>
            </a:br>
            <a:r>
              <a:rPr lang="en-US" sz="1350" dirty="0">
                <a:solidFill>
                  <a:schemeClr val="bg2"/>
                </a:solidFill>
              </a:rPr>
              <a:t>3b. SP Subscriptions: Different packages will be designed and listed for the SPs from which, the SP can purchase the desired package, which will unlock additional features such as extra number of services, discounted prices, large area of coverage etc.</a:t>
            </a:r>
            <a:br>
              <a:rPr lang="en-US" sz="1350" dirty="0">
                <a:solidFill>
                  <a:schemeClr val="bg2"/>
                </a:solidFill>
              </a:rPr>
            </a:br>
            <a:br>
              <a:rPr lang="en-US" sz="1350" dirty="0">
                <a:solidFill>
                  <a:schemeClr val="bg2"/>
                </a:solidFill>
              </a:rPr>
            </a:br>
            <a:r>
              <a:rPr lang="en-US" sz="1350" dirty="0">
                <a:solidFill>
                  <a:schemeClr val="bg2"/>
                </a:solidFill>
              </a:rPr>
              <a:t>4. In-App Advertisements: This will be done on a later stage, where we will allow our platform to display other advertisements and charge accordingly.</a:t>
            </a:r>
            <a:br>
              <a:rPr lang="en-US" sz="1350" dirty="0">
                <a:solidFill>
                  <a:schemeClr val="bg2"/>
                </a:solidFill>
              </a:rPr>
            </a:br>
            <a:br>
              <a:rPr lang="en-US" sz="1350" dirty="0">
                <a:solidFill>
                  <a:schemeClr val="bg2"/>
                </a:solidFill>
              </a:rPr>
            </a:br>
            <a:r>
              <a:rPr lang="en-US" sz="1350" dirty="0">
                <a:solidFill>
                  <a:schemeClr val="bg2"/>
                </a:solidFill>
              </a:rPr>
              <a:t>5. And many more…</a:t>
            </a:r>
            <a:br>
              <a:rPr lang="en-US" sz="1350" dirty="0">
                <a:solidFill>
                  <a:schemeClr val="bg2"/>
                </a:solidFill>
              </a:rPr>
            </a:br>
            <a:br>
              <a:rPr lang="en-US" sz="1350" dirty="0">
                <a:solidFill>
                  <a:schemeClr val="bg2"/>
                </a:solidFill>
              </a:rPr>
            </a:br>
            <a:br>
              <a:rPr lang="en-US" sz="1350" dirty="0">
                <a:solidFill>
                  <a:schemeClr val="bg2"/>
                </a:solidFill>
              </a:rPr>
            </a:br>
            <a:br>
              <a:rPr lang="en-US" sz="1350" dirty="0">
                <a:solidFill>
                  <a:schemeClr val="bg2"/>
                </a:solidFill>
              </a:rPr>
            </a:br>
            <a:endParaRPr sz="1350" dirty="0">
              <a:solidFill>
                <a:schemeClr val="bg2"/>
              </a:solidFill>
            </a:endParaRPr>
          </a:p>
          <a:p>
            <a:pPr marL="457200" lvl="0" indent="0" algn="l" rtl="0">
              <a:lnSpc>
                <a:spcPct val="107916"/>
              </a:lnSpc>
              <a:spcBef>
                <a:spcPts val="0"/>
              </a:spcBef>
              <a:spcAft>
                <a:spcPts val="0"/>
              </a:spcAft>
              <a:buNone/>
            </a:pPr>
            <a:endParaRPr sz="1400" dirty="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Analysis Model</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a:lnSpc>
                <a:spcPct val="100000"/>
              </a:lnSpc>
            </a:pPr>
            <a:r>
              <a:rPr lang="en-US" dirty="0"/>
              <a:t>As of now, we will now have 3 modules:</a:t>
            </a:r>
          </a:p>
          <a:p>
            <a:pPr marL="114300" indent="0">
              <a:lnSpc>
                <a:spcPct val="100000"/>
              </a:lnSpc>
              <a:buNone/>
            </a:pPr>
            <a:endParaRPr lang="en-US" dirty="0"/>
          </a:p>
          <a:p>
            <a:pPr lvl="1">
              <a:lnSpc>
                <a:spcPct val="100000"/>
              </a:lnSpc>
              <a:buFont typeface="+mj-lt"/>
              <a:buAutoNum type="arabicPeriod"/>
            </a:pPr>
            <a:r>
              <a:rPr lang="en-US" dirty="0"/>
              <a:t>Admin</a:t>
            </a:r>
          </a:p>
          <a:p>
            <a:pPr marL="596900" lvl="1" indent="0">
              <a:lnSpc>
                <a:spcPct val="100000"/>
              </a:lnSpc>
              <a:buNone/>
            </a:pPr>
            <a:endParaRPr lang="en-US" dirty="0"/>
          </a:p>
          <a:p>
            <a:pPr marL="596900" lvl="1" indent="0">
              <a:lnSpc>
                <a:spcPct val="100000"/>
              </a:lnSpc>
              <a:buNone/>
            </a:pPr>
            <a:r>
              <a:rPr lang="en-US" dirty="0"/>
              <a:t>2.	User</a:t>
            </a:r>
          </a:p>
          <a:p>
            <a:pPr marL="596900" lvl="1" indent="0">
              <a:lnSpc>
                <a:spcPct val="100000"/>
              </a:lnSpc>
              <a:buNone/>
            </a:pPr>
            <a:endParaRPr lang="en-US" dirty="0"/>
          </a:p>
          <a:p>
            <a:pPr marL="596900" lvl="1" indent="0">
              <a:lnSpc>
                <a:spcPct val="100000"/>
              </a:lnSpc>
              <a:buNone/>
            </a:pPr>
            <a:r>
              <a:rPr lang="en-US" dirty="0"/>
              <a:t>3.	Service Provider</a:t>
            </a:r>
          </a:p>
          <a:p>
            <a:endParaRPr lang="en-US" dirty="0"/>
          </a:p>
        </p:txBody>
      </p:sp>
    </p:spTree>
    <p:extLst>
      <p:ext uri="{BB962C8B-B14F-4D97-AF65-F5344CB8AC3E}">
        <p14:creationId xmlns:p14="http://schemas.microsoft.com/office/powerpoint/2010/main" val="954938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Admin Module</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lnSpcReduction="10000"/>
          </a:bodyPr>
          <a:lstStyle/>
          <a:p>
            <a:pPr>
              <a:lnSpc>
                <a:spcPct val="100000"/>
              </a:lnSpc>
            </a:pPr>
            <a:r>
              <a:rPr lang="en-GB" sz="1800" dirty="0">
                <a:solidFill>
                  <a:schemeClr val="bg2"/>
                </a:solidFill>
              </a:rPr>
              <a:t>The administrator is the one who manages the entire website/application.</a:t>
            </a:r>
            <a:endParaRPr lang="en-US" sz="1800" dirty="0">
              <a:solidFill>
                <a:schemeClr val="bg2"/>
              </a:solidFill>
            </a:endParaRPr>
          </a:p>
          <a:p>
            <a:pPr>
              <a:lnSpc>
                <a:spcPct val="100000"/>
              </a:lnSpc>
            </a:pPr>
            <a:endParaRPr lang="en-US" dirty="0">
              <a:solidFill>
                <a:schemeClr val="bg2"/>
              </a:solidFill>
            </a:endParaRPr>
          </a:p>
          <a:p>
            <a:pPr>
              <a:lnSpc>
                <a:spcPct val="100000"/>
              </a:lnSpc>
            </a:pPr>
            <a:r>
              <a:rPr lang="en-GB" sz="1800" dirty="0">
                <a:solidFill>
                  <a:schemeClr val="bg2"/>
                </a:solidFill>
              </a:rPr>
              <a:t>The administrator possess all the information concerning the users and service providers.</a:t>
            </a:r>
          </a:p>
          <a:p>
            <a:pPr>
              <a:lnSpc>
                <a:spcPct val="100000"/>
              </a:lnSpc>
            </a:pPr>
            <a:endParaRPr lang="en-GB" dirty="0">
              <a:solidFill>
                <a:schemeClr val="bg2"/>
              </a:solidFill>
            </a:endParaRPr>
          </a:p>
          <a:p>
            <a:pPr>
              <a:lnSpc>
                <a:spcPct val="100000"/>
              </a:lnSpc>
            </a:pPr>
            <a:r>
              <a:rPr lang="en-GB" sz="1800" dirty="0">
                <a:solidFill>
                  <a:schemeClr val="bg2"/>
                </a:solidFill>
              </a:rPr>
              <a:t>This module is divided into different sub-modules, such as: </a:t>
            </a:r>
          </a:p>
          <a:p>
            <a:pPr marL="114300" indent="0">
              <a:lnSpc>
                <a:spcPct val="100000"/>
              </a:lnSpc>
              <a:buNone/>
            </a:pPr>
            <a:endParaRPr lang="en-GB" sz="1800" dirty="0">
              <a:solidFill>
                <a:srgbClr val="000000"/>
              </a:solidFill>
            </a:endParaRPr>
          </a:p>
          <a:p>
            <a:pPr marL="971550" lvl="1" indent="-400050">
              <a:lnSpc>
                <a:spcPct val="100000"/>
              </a:lnSpc>
              <a:buFont typeface="+mj-lt"/>
              <a:buAutoNum type="romanUcPeriod"/>
            </a:pPr>
            <a:r>
              <a:rPr lang="en-US" dirty="0">
                <a:solidFill>
                  <a:schemeClr val="bg2"/>
                </a:solidFill>
              </a:rPr>
              <a:t>Manage Users</a:t>
            </a:r>
          </a:p>
          <a:p>
            <a:pPr marL="971550" lvl="1" indent="-400050">
              <a:lnSpc>
                <a:spcPct val="100000"/>
              </a:lnSpc>
              <a:buFont typeface="+mj-lt"/>
              <a:buAutoNum type="romanUcPeriod"/>
            </a:pPr>
            <a:r>
              <a:rPr lang="en-US" dirty="0">
                <a:solidFill>
                  <a:schemeClr val="bg2"/>
                </a:solidFill>
              </a:rPr>
              <a:t>Manage Service Providers</a:t>
            </a:r>
          </a:p>
          <a:p>
            <a:pPr marL="971550" lvl="1" indent="-400050">
              <a:lnSpc>
                <a:spcPct val="100000"/>
              </a:lnSpc>
              <a:buFont typeface="+mj-lt"/>
              <a:buAutoNum type="romanUcPeriod"/>
            </a:pPr>
            <a:r>
              <a:rPr lang="en-US" dirty="0">
                <a:solidFill>
                  <a:schemeClr val="bg2"/>
                </a:solidFill>
              </a:rPr>
              <a:t>Manage Bookings</a:t>
            </a:r>
          </a:p>
          <a:p>
            <a:pPr marL="971550" lvl="1" indent="-400050">
              <a:lnSpc>
                <a:spcPct val="100000"/>
              </a:lnSpc>
              <a:buFont typeface="+mj-lt"/>
              <a:buAutoNum type="romanUcPeriod"/>
            </a:pPr>
            <a:r>
              <a:rPr lang="en-US" dirty="0">
                <a:solidFill>
                  <a:schemeClr val="bg2"/>
                </a:solidFill>
              </a:rPr>
              <a:t>Manage Payments</a:t>
            </a:r>
          </a:p>
          <a:p>
            <a:pPr marL="971550" lvl="1" indent="-400050">
              <a:lnSpc>
                <a:spcPct val="100000"/>
              </a:lnSpc>
              <a:buFont typeface="+mj-lt"/>
              <a:buAutoNum type="romanUcPeriod"/>
            </a:pPr>
            <a:r>
              <a:rPr lang="en-US" dirty="0">
                <a:solidFill>
                  <a:schemeClr val="bg2"/>
                </a:solidFill>
              </a:rPr>
              <a:t>Etc.</a:t>
            </a:r>
          </a:p>
          <a:p>
            <a:pPr marL="114300" indent="0">
              <a:lnSpc>
                <a:spcPct val="100000"/>
              </a:lnSpc>
              <a:buNone/>
            </a:pPr>
            <a:r>
              <a:rPr lang="en-US" dirty="0">
                <a:solidFill>
                  <a:schemeClr val="bg2"/>
                </a:solidFill>
              </a:rPr>
              <a:t>	</a:t>
            </a:r>
          </a:p>
        </p:txBody>
      </p:sp>
    </p:spTree>
    <p:extLst>
      <p:ext uri="{BB962C8B-B14F-4D97-AF65-F5344CB8AC3E}">
        <p14:creationId xmlns:p14="http://schemas.microsoft.com/office/powerpoint/2010/main" val="3390556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EB83-3427-8F4C-B4EB-3E30293653AD}"/>
              </a:ext>
            </a:extLst>
          </p:cNvPr>
          <p:cNvSpPr>
            <a:spLocks noGrp="1"/>
          </p:cNvSpPr>
          <p:nvPr>
            <p:ph type="title"/>
          </p:nvPr>
        </p:nvSpPr>
        <p:spPr/>
        <p:txBody>
          <a:bodyPr>
            <a:normAutofit fontScale="90000"/>
          </a:bodyPr>
          <a:lstStyle/>
          <a:p>
            <a:r>
              <a:rPr lang="en-US" dirty="0"/>
              <a:t>Register</a:t>
            </a:r>
          </a:p>
        </p:txBody>
      </p:sp>
      <p:sp>
        <p:nvSpPr>
          <p:cNvPr id="3" name="Text Placeholder 2">
            <a:extLst>
              <a:ext uri="{FF2B5EF4-FFF2-40B4-BE49-F238E27FC236}">
                <a16:creationId xmlns:a16="http://schemas.microsoft.com/office/drawing/2014/main" id="{5E324C92-5BD0-2443-A5BC-6729B3F4C327}"/>
              </a:ext>
            </a:extLst>
          </p:cNvPr>
          <p:cNvSpPr>
            <a:spLocks noGrp="1"/>
          </p:cNvSpPr>
          <p:nvPr>
            <p:ph type="body" idx="1"/>
          </p:nvPr>
        </p:nvSpPr>
        <p:spPr>
          <a:xfrm>
            <a:off x="311701" y="1152475"/>
            <a:ext cx="5428700" cy="3416400"/>
          </a:xfrm>
        </p:spPr>
        <p:txBody>
          <a:bodyPr/>
          <a:lstStyle/>
          <a:p>
            <a:r>
              <a:rPr lang="en-US" dirty="0"/>
              <a:t>If the user is new, they have to register themselves.</a:t>
            </a:r>
          </a:p>
          <a:p>
            <a:pPr marL="114300" indent="0">
              <a:buNone/>
            </a:pPr>
            <a:endParaRPr lang="en-US" dirty="0"/>
          </a:p>
          <a:p>
            <a:r>
              <a:rPr lang="en-US" dirty="0"/>
              <a:t>At the time of registration, the user needs to provide: *Name, *Phone number, *Email ID, Payment details.</a:t>
            </a:r>
          </a:p>
          <a:p>
            <a:pPr marL="114300" indent="0">
              <a:buNone/>
            </a:pPr>
            <a:endParaRPr lang="en-US" dirty="0"/>
          </a:p>
          <a:p>
            <a:r>
              <a:rPr lang="en-US" dirty="0"/>
              <a:t>After the user feeds these details, we need to verify the phone number via OTP.</a:t>
            </a:r>
          </a:p>
        </p:txBody>
      </p:sp>
      <p:pic>
        <p:nvPicPr>
          <p:cNvPr id="5" name="Picture 4">
            <a:extLst>
              <a:ext uri="{FF2B5EF4-FFF2-40B4-BE49-F238E27FC236}">
                <a16:creationId xmlns:a16="http://schemas.microsoft.com/office/drawing/2014/main" id="{72F522AE-D49B-0549-8790-058F661E437D}"/>
              </a:ext>
            </a:extLst>
          </p:cNvPr>
          <p:cNvPicPr>
            <a:picLocks noChangeAspect="1"/>
          </p:cNvPicPr>
          <p:nvPr/>
        </p:nvPicPr>
        <p:blipFill rotWithShape="1">
          <a:blip r:embed="rId2"/>
          <a:srcRect t="35885" b="14403"/>
          <a:stretch/>
        </p:blipFill>
        <p:spPr>
          <a:xfrm>
            <a:off x="6112934" y="1152475"/>
            <a:ext cx="2373923" cy="32512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292992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Manage Users</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fontScale="77500" lnSpcReduction="20000"/>
          </a:bodyPr>
          <a:lstStyle/>
          <a:p>
            <a:pPr marL="0" lvl="0" indent="0" algn="l" rtl="0">
              <a:lnSpc>
                <a:spcPct val="107916"/>
              </a:lnSpc>
              <a:spcBef>
                <a:spcPts val="1000"/>
              </a:spcBef>
              <a:spcAft>
                <a:spcPts val="0"/>
              </a:spcAft>
              <a:buNone/>
            </a:pPr>
            <a:r>
              <a:rPr lang="en-GB" sz="1800" dirty="0" err="1"/>
              <a:t>i</a:t>
            </a:r>
            <a:r>
              <a:rPr lang="en-GB" sz="1800" dirty="0"/>
              <a:t>) View Users:</a:t>
            </a:r>
          </a:p>
          <a:p>
            <a:pPr marL="0" indent="0">
              <a:lnSpc>
                <a:spcPct val="107916"/>
              </a:lnSpc>
              <a:spcBef>
                <a:spcPts val="800"/>
              </a:spcBef>
              <a:buNone/>
            </a:pPr>
            <a:r>
              <a:rPr lang="en-GB" sz="1800" dirty="0"/>
              <a:t>	The admin can view of all the users registered in the system. Admin can view all the details of each user in the list. </a:t>
            </a:r>
          </a:p>
          <a:p>
            <a:pPr marL="0" lvl="0" indent="0" algn="l" rtl="0">
              <a:lnSpc>
                <a:spcPct val="107916"/>
              </a:lnSpc>
              <a:spcBef>
                <a:spcPts val="800"/>
              </a:spcBef>
              <a:spcAft>
                <a:spcPts val="0"/>
              </a:spcAft>
              <a:buNone/>
            </a:pPr>
            <a:endParaRPr lang="en-GB" sz="1800" dirty="0"/>
          </a:p>
          <a:p>
            <a:pPr marL="0" lvl="0" indent="0" algn="l" rtl="0">
              <a:lnSpc>
                <a:spcPct val="107916"/>
              </a:lnSpc>
              <a:spcBef>
                <a:spcPts val="800"/>
              </a:spcBef>
              <a:spcAft>
                <a:spcPts val="0"/>
              </a:spcAft>
              <a:buNone/>
            </a:pPr>
            <a:r>
              <a:rPr lang="en-GB" sz="1800" dirty="0"/>
              <a:t>ii) Approve user type:</a:t>
            </a:r>
          </a:p>
          <a:p>
            <a:pPr marL="0" lvl="0" indent="0" algn="l" rtl="0">
              <a:lnSpc>
                <a:spcPct val="107916"/>
              </a:lnSpc>
              <a:spcBef>
                <a:spcPts val="800"/>
              </a:spcBef>
              <a:spcAft>
                <a:spcPts val="0"/>
              </a:spcAft>
              <a:buNone/>
            </a:pPr>
            <a:r>
              <a:rPr lang="en-GB" sz="1800" dirty="0"/>
              <a:t>	Admin has the privileges to approve a user directly by providing the details for the type of service and plans selected by the users. </a:t>
            </a:r>
          </a:p>
          <a:p>
            <a:pPr marL="0" lvl="0" indent="0" algn="l" rtl="0">
              <a:lnSpc>
                <a:spcPct val="107916"/>
              </a:lnSpc>
              <a:spcBef>
                <a:spcPts val="800"/>
              </a:spcBef>
              <a:spcAft>
                <a:spcPts val="0"/>
              </a:spcAft>
              <a:buNone/>
            </a:pPr>
            <a:endParaRPr lang="en-GB" sz="1800" dirty="0"/>
          </a:p>
          <a:p>
            <a:pPr marL="0" lvl="0" indent="0" algn="l" rtl="0">
              <a:lnSpc>
                <a:spcPct val="107916"/>
              </a:lnSpc>
              <a:spcBef>
                <a:spcPts val="800"/>
              </a:spcBef>
              <a:spcAft>
                <a:spcPts val="0"/>
              </a:spcAft>
              <a:buNone/>
            </a:pPr>
            <a:r>
              <a:rPr lang="en-GB" sz="1800" dirty="0"/>
              <a:t>iii) Block Users: </a:t>
            </a:r>
          </a:p>
          <a:p>
            <a:pPr marL="0" lvl="0" indent="0" algn="l" rtl="0">
              <a:lnSpc>
                <a:spcPct val="107916"/>
              </a:lnSpc>
              <a:spcBef>
                <a:spcPts val="800"/>
              </a:spcBef>
              <a:spcAft>
                <a:spcPts val="0"/>
              </a:spcAft>
              <a:buNone/>
            </a:pPr>
            <a:r>
              <a:rPr lang="en-GB" sz="1800" dirty="0"/>
              <a:t>	Administrator has a right to block a user.</a:t>
            </a:r>
          </a:p>
          <a:p>
            <a:pPr marL="0" lvl="0" indent="0" algn="l" rtl="0">
              <a:lnSpc>
                <a:spcPct val="107916"/>
              </a:lnSpc>
              <a:spcBef>
                <a:spcPts val="800"/>
              </a:spcBef>
              <a:spcAft>
                <a:spcPts val="0"/>
              </a:spcAft>
              <a:buNone/>
            </a:pPr>
            <a:r>
              <a:rPr lang="en-GB" sz="1800" dirty="0"/>
              <a:t>iv) Etc.</a:t>
            </a:r>
          </a:p>
          <a:p>
            <a:pPr marL="114300" indent="0">
              <a:lnSpc>
                <a:spcPct val="100000"/>
              </a:lnSpc>
              <a:buNone/>
            </a:pPr>
            <a:r>
              <a:rPr lang="en-US" dirty="0">
                <a:solidFill>
                  <a:schemeClr val="bg2"/>
                </a:solidFill>
              </a:rPr>
              <a:t>	</a:t>
            </a:r>
          </a:p>
        </p:txBody>
      </p:sp>
    </p:spTree>
    <p:extLst>
      <p:ext uri="{BB962C8B-B14F-4D97-AF65-F5344CB8AC3E}">
        <p14:creationId xmlns:p14="http://schemas.microsoft.com/office/powerpoint/2010/main" val="3957550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Manage Service Providers</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fontScale="85000" lnSpcReduction="10000"/>
          </a:bodyPr>
          <a:lstStyle/>
          <a:p>
            <a:pPr marL="400050" lvl="0" indent="-400050" algn="l" rtl="0">
              <a:lnSpc>
                <a:spcPct val="107916"/>
              </a:lnSpc>
              <a:spcBef>
                <a:spcPts val="800"/>
              </a:spcBef>
              <a:spcAft>
                <a:spcPts val="0"/>
              </a:spcAft>
              <a:buAutoNum type="romanLcParenR"/>
            </a:pPr>
            <a:r>
              <a:rPr lang="en-GB" sz="1800" dirty="0"/>
              <a:t>View SPs: The admin </a:t>
            </a:r>
            <a:r>
              <a:rPr lang="en-GB" dirty="0"/>
              <a:t>can </a:t>
            </a:r>
            <a:r>
              <a:rPr lang="en-GB" sz="1800" dirty="0"/>
              <a:t>view of all the users registered in the system. Admin can view all the details of each user in the list. </a:t>
            </a:r>
          </a:p>
          <a:p>
            <a:pPr marL="400050" lvl="0" indent="-400050" algn="l" rtl="0">
              <a:lnSpc>
                <a:spcPct val="107916"/>
              </a:lnSpc>
              <a:spcBef>
                <a:spcPts val="800"/>
              </a:spcBef>
              <a:spcAft>
                <a:spcPts val="0"/>
              </a:spcAft>
              <a:buAutoNum type="romanLcParenR"/>
            </a:pPr>
            <a:r>
              <a:rPr lang="en-GB" dirty="0"/>
              <a:t>Approve SPs: SPs forms, services, prices, and other details will be verified by the admin.</a:t>
            </a:r>
          </a:p>
          <a:p>
            <a:pPr marL="400050" lvl="0" indent="-400050" algn="l" rtl="0">
              <a:lnSpc>
                <a:spcPct val="107916"/>
              </a:lnSpc>
              <a:spcBef>
                <a:spcPts val="800"/>
              </a:spcBef>
              <a:spcAft>
                <a:spcPts val="0"/>
              </a:spcAft>
              <a:buAutoNum type="romanLcParenR"/>
            </a:pPr>
            <a:r>
              <a:rPr lang="en-GB" sz="1800" dirty="0"/>
              <a:t>Block SPs: Admin can restrict a Service provider from managing the orders by blocking them. Admin can unblock a blocked Service provider if needed. </a:t>
            </a:r>
          </a:p>
          <a:p>
            <a:pPr marL="400050" lvl="0" indent="-400050" algn="l" rtl="0">
              <a:lnSpc>
                <a:spcPct val="107916"/>
              </a:lnSpc>
              <a:spcBef>
                <a:spcPts val="800"/>
              </a:spcBef>
              <a:spcAft>
                <a:spcPts val="0"/>
              </a:spcAft>
              <a:buAutoNum type="romanLcParenR"/>
            </a:pPr>
            <a:r>
              <a:rPr lang="en-GB" sz="1800" dirty="0"/>
              <a:t>Delete SPs: Admin has the privilege to delete a Service Providers.</a:t>
            </a:r>
          </a:p>
          <a:p>
            <a:pPr marL="400050" lvl="0" indent="-400050" algn="l" rtl="0">
              <a:lnSpc>
                <a:spcPct val="107916"/>
              </a:lnSpc>
              <a:spcBef>
                <a:spcPts val="800"/>
              </a:spcBef>
              <a:spcAft>
                <a:spcPts val="0"/>
              </a:spcAft>
              <a:buAutoNum type="romanLcParenR"/>
            </a:pPr>
            <a:r>
              <a:rPr lang="en-GB" sz="1800" dirty="0"/>
              <a:t>Search SPs: The admin should be able to search SP based on location, price, services, Etc.</a:t>
            </a:r>
          </a:p>
          <a:p>
            <a:pPr marL="400050" lvl="0" indent="-400050" algn="l" rtl="0">
              <a:lnSpc>
                <a:spcPct val="107916"/>
              </a:lnSpc>
              <a:spcBef>
                <a:spcPts val="800"/>
              </a:spcBef>
              <a:spcAft>
                <a:spcPts val="0"/>
              </a:spcAft>
              <a:buAutoNum type="romanLcParenR"/>
            </a:pPr>
            <a:r>
              <a:rPr lang="en-GB" sz="1800" dirty="0"/>
              <a:t>Add/Remove Service Categories: An admin can Add/Remove the type/number of Services and manage a group of Services.</a:t>
            </a:r>
          </a:p>
          <a:p>
            <a:pPr marL="0" lvl="0" indent="0" algn="l" rtl="0">
              <a:lnSpc>
                <a:spcPct val="107916"/>
              </a:lnSpc>
              <a:spcBef>
                <a:spcPts val="1000"/>
              </a:spcBef>
              <a:spcAft>
                <a:spcPts val="0"/>
              </a:spcAft>
              <a:buNone/>
            </a:pPr>
            <a:endParaRPr lang="en-GB" sz="1800" dirty="0"/>
          </a:p>
          <a:p>
            <a:pPr marL="114300" indent="0">
              <a:lnSpc>
                <a:spcPct val="100000"/>
              </a:lnSpc>
              <a:buNone/>
            </a:pPr>
            <a:r>
              <a:rPr lang="en-US" dirty="0">
                <a:solidFill>
                  <a:schemeClr val="bg2"/>
                </a:solidFill>
              </a:rPr>
              <a:t>	</a:t>
            </a:r>
          </a:p>
        </p:txBody>
      </p:sp>
    </p:spTree>
    <p:extLst>
      <p:ext uri="{BB962C8B-B14F-4D97-AF65-F5344CB8AC3E}">
        <p14:creationId xmlns:p14="http://schemas.microsoft.com/office/powerpoint/2010/main" val="27189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Manage Bookings:</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marL="0" lvl="0" indent="0" algn="l" rtl="0">
              <a:lnSpc>
                <a:spcPct val="107916"/>
              </a:lnSpc>
              <a:spcBef>
                <a:spcPts val="1000"/>
              </a:spcBef>
              <a:spcAft>
                <a:spcPts val="0"/>
              </a:spcAft>
              <a:buNone/>
            </a:pPr>
            <a:r>
              <a:rPr lang="en-GB" sz="1800" dirty="0" err="1"/>
              <a:t>i</a:t>
            </a:r>
            <a:r>
              <a:rPr lang="en-GB" sz="1800" dirty="0"/>
              <a:t>) View Orders: All existing orders can be viewed by the administrator. If there are a number of Service orders and an admin needs to find one of them, the admin can search for an order ID.</a:t>
            </a:r>
          </a:p>
          <a:p>
            <a:pPr marL="0" lvl="0" indent="0" algn="l" rtl="0">
              <a:lnSpc>
                <a:spcPct val="107916"/>
              </a:lnSpc>
              <a:spcBef>
                <a:spcPts val="800"/>
              </a:spcBef>
              <a:spcAft>
                <a:spcPts val="0"/>
              </a:spcAft>
              <a:buNone/>
            </a:pPr>
            <a:r>
              <a:rPr lang="en-GB" sz="1800" dirty="0"/>
              <a:t>ii) Search Orders: Admin can also search for particular orders using order id, username, and categories.</a:t>
            </a:r>
          </a:p>
          <a:p>
            <a:pPr marL="0" lvl="0" indent="0" algn="l" rtl="0">
              <a:lnSpc>
                <a:spcPct val="107916"/>
              </a:lnSpc>
              <a:spcBef>
                <a:spcPts val="800"/>
              </a:spcBef>
              <a:spcAft>
                <a:spcPts val="0"/>
              </a:spcAft>
              <a:buNone/>
            </a:pPr>
            <a:r>
              <a:rPr lang="en-GB" dirty="0"/>
              <a:t>iii) Edit Orders: The admin should be able to edit order details as per requirement and monitor the same.</a:t>
            </a:r>
            <a:endParaRPr lang="en-GB" sz="1800" dirty="0"/>
          </a:p>
          <a:p>
            <a:pPr marL="0" lvl="0" indent="0" algn="l" rtl="0">
              <a:lnSpc>
                <a:spcPct val="107916"/>
              </a:lnSpc>
              <a:spcBef>
                <a:spcPts val="1000"/>
              </a:spcBef>
              <a:spcAft>
                <a:spcPts val="0"/>
              </a:spcAft>
              <a:buNone/>
            </a:pPr>
            <a:endParaRPr lang="en-GB" sz="1800" dirty="0"/>
          </a:p>
          <a:p>
            <a:pPr marL="114300" indent="0">
              <a:lnSpc>
                <a:spcPct val="100000"/>
              </a:lnSpc>
              <a:buNone/>
            </a:pPr>
            <a:r>
              <a:rPr lang="en-US" dirty="0">
                <a:solidFill>
                  <a:schemeClr val="bg2"/>
                </a:solidFill>
              </a:rPr>
              <a:t>	</a:t>
            </a:r>
          </a:p>
        </p:txBody>
      </p:sp>
    </p:spTree>
    <p:extLst>
      <p:ext uri="{BB962C8B-B14F-4D97-AF65-F5344CB8AC3E}">
        <p14:creationId xmlns:p14="http://schemas.microsoft.com/office/powerpoint/2010/main" val="1622169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Manage Payments:</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marL="400050" lvl="0" indent="-400050" algn="l" rtl="0">
              <a:lnSpc>
                <a:spcPct val="107916"/>
              </a:lnSpc>
              <a:spcBef>
                <a:spcPts val="1000"/>
              </a:spcBef>
              <a:spcAft>
                <a:spcPts val="0"/>
              </a:spcAft>
              <a:buAutoNum type="romanLcParenR"/>
            </a:pPr>
            <a:r>
              <a:rPr lang="en-GB" sz="1800" dirty="0"/>
              <a:t>Verify Payments</a:t>
            </a:r>
          </a:p>
          <a:p>
            <a:pPr marL="400050" lvl="0" indent="-400050" algn="l" rtl="0">
              <a:lnSpc>
                <a:spcPct val="107916"/>
              </a:lnSpc>
              <a:spcBef>
                <a:spcPts val="1000"/>
              </a:spcBef>
              <a:spcAft>
                <a:spcPts val="0"/>
              </a:spcAft>
              <a:buAutoNum type="romanLcParenR"/>
            </a:pPr>
            <a:r>
              <a:rPr lang="en-GB" sz="1800" dirty="0"/>
              <a:t>Divide Payments: Booking fee, Commission</a:t>
            </a:r>
          </a:p>
          <a:p>
            <a:pPr marL="400050" lvl="0" indent="-400050" algn="l" rtl="0">
              <a:lnSpc>
                <a:spcPct val="107916"/>
              </a:lnSpc>
              <a:spcBef>
                <a:spcPts val="1000"/>
              </a:spcBef>
              <a:spcAft>
                <a:spcPts val="0"/>
              </a:spcAft>
              <a:buAutoNum type="romanLcParenR"/>
            </a:pPr>
            <a:r>
              <a:rPr lang="en-GB" dirty="0"/>
              <a:t>Generate Invoices</a:t>
            </a:r>
          </a:p>
          <a:p>
            <a:pPr marL="400050" lvl="0" indent="-400050" algn="l" rtl="0">
              <a:lnSpc>
                <a:spcPct val="107916"/>
              </a:lnSpc>
              <a:spcBef>
                <a:spcPts val="1000"/>
              </a:spcBef>
              <a:spcAft>
                <a:spcPts val="0"/>
              </a:spcAft>
              <a:buAutoNum type="romanLcParenR"/>
            </a:pPr>
            <a:r>
              <a:rPr lang="en-GB" dirty="0"/>
              <a:t>Etc</a:t>
            </a:r>
          </a:p>
          <a:p>
            <a:pPr marL="400050" lvl="0" indent="-400050" algn="l" rtl="0">
              <a:lnSpc>
                <a:spcPct val="107916"/>
              </a:lnSpc>
              <a:spcBef>
                <a:spcPts val="1000"/>
              </a:spcBef>
              <a:spcAft>
                <a:spcPts val="0"/>
              </a:spcAft>
              <a:buAutoNum type="romanLcParenR"/>
            </a:pPr>
            <a:endParaRPr lang="en-GB" sz="1800" dirty="0"/>
          </a:p>
          <a:p>
            <a:pPr marL="114300" indent="0">
              <a:lnSpc>
                <a:spcPct val="100000"/>
              </a:lnSpc>
              <a:buNone/>
            </a:pPr>
            <a:r>
              <a:rPr lang="en-US" dirty="0">
                <a:solidFill>
                  <a:schemeClr val="bg2"/>
                </a:solidFill>
              </a:rPr>
              <a:t>	</a:t>
            </a:r>
          </a:p>
        </p:txBody>
      </p:sp>
    </p:spTree>
    <p:extLst>
      <p:ext uri="{BB962C8B-B14F-4D97-AF65-F5344CB8AC3E}">
        <p14:creationId xmlns:p14="http://schemas.microsoft.com/office/powerpoint/2010/main" val="3563680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Other Tasks</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marL="549275" indent="-400050">
              <a:spcBef>
                <a:spcPts val="1400"/>
              </a:spcBef>
              <a:buSzPts val="1250"/>
            </a:pPr>
            <a:r>
              <a:rPr lang="en-GB" sz="1800" dirty="0"/>
              <a:t>View locations of clients and local vendors</a:t>
            </a:r>
          </a:p>
          <a:p>
            <a:pPr marL="549275" indent="-400050">
              <a:spcBef>
                <a:spcPts val="375"/>
              </a:spcBef>
              <a:buSzPts val="1250"/>
            </a:pPr>
            <a:r>
              <a:rPr lang="en-GB" sz="1800" dirty="0"/>
              <a:t>Record Management System for Partners and Clients</a:t>
            </a:r>
          </a:p>
          <a:p>
            <a:pPr marL="549275" indent="-400050">
              <a:spcBef>
                <a:spcPts val="375"/>
              </a:spcBef>
              <a:buSzPts val="1250"/>
            </a:pPr>
            <a:r>
              <a:rPr lang="en-GB" sz="1800" dirty="0"/>
              <a:t>Keep Work Records, Billing, and Payment History</a:t>
            </a:r>
          </a:p>
          <a:p>
            <a:pPr marL="549275" indent="-400050">
              <a:spcBef>
                <a:spcPts val="375"/>
              </a:spcBef>
              <a:buSzPts val="1250"/>
            </a:pPr>
            <a:r>
              <a:rPr lang="en-GB" sz="1800" dirty="0"/>
              <a:t>Accounts and Taxation </a:t>
            </a:r>
          </a:p>
          <a:p>
            <a:pPr marL="549275" indent="-400050">
              <a:spcBef>
                <a:spcPts val="375"/>
              </a:spcBef>
              <a:buSzPts val="1250"/>
            </a:pPr>
            <a:r>
              <a:rPr lang="en-GB" sz="1800" dirty="0"/>
              <a:t>Set Ads and Promotions</a:t>
            </a:r>
          </a:p>
          <a:p>
            <a:pPr marL="549275" indent="-400050">
              <a:spcBef>
                <a:spcPts val="375"/>
              </a:spcBef>
              <a:buSzPts val="1250"/>
            </a:pPr>
            <a:r>
              <a:rPr lang="en-GB" sz="1800" dirty="0"/>
              <a:t>Price and Subscription Plan Management</a:t>
            </a:r>
          </a:p>
          <a:p>
            <a:pPr marL="549275" indent="-400050">
              <a:spcBef>
                <a:spcPts val="375"/>
              </a:spcBef>
              <a:buSzPts val="1250"/>
            </a:pPr>
            <a:r>
              <a:rPr lang="en-GB" dirty="0"/>
              <a:t>Etc</a:t>
            </a:r>
            <a:endParaRPr lang="en-GB" sz="1800" dirty="0"/>
          </a:p>
        </p:txBody>
      </p:sp>
    </p:spTree>
    <p:extLst>
      <p:ext uri="{BB962C8B-B14F-4D97-AF65-F5344CB8AC3E}">
        <p14:creationId xmlns:p14="http://schemas.microsoft.com/office/powerpoint/2010/main" val="1906712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Service Provider Module</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marL="285750" indent="-285750">
              <a:lnSpc>
                <a:spcPct val="107916"/>
              </a:lnSpc>
              <a:spcBef>
                <a:spcPts val="800"/>
              </a:spcBef>
            </a:pPr>
            <a:r>
              <a:rPr lang="en-GB" sz="1800" dirty="0"/>
              <a:t>Here, the service provider refers to the individual/organization who is/are managing the services provided on the app.</a:t>
            </a:r>
          </a:p>
          <a:p>
            <a:pPr marL="285750" indent="-285750">
              <a:lnSpc>
                <a:spcPct val="107916"/>
              </a:lnSpc>
              <a:spcBef>
                <a:spcPts val="800"/>
              </a:spcBef>
            </a:pPr>
            <a:endParaRPr lang="en-GB" dirty="0"/>
          </a:p>
          <a:p>
            <a:pPr marL="285750" indent="-285750">
              <a:lnSpc>
                <a:spcPct val="107916"/>
              </a:lnSpc>
              <a:spcBef>
                <a:spcPts val="800"/>
              </a:spcBef>
            </a:pPr>
            <a:r>
              <a:rPr lang="en-GB" sz="1800" dirty="0"/>
              <a:t>This module is divided into different sub-modules:</a:t>
            </a:r>
          </a:p>
          <a:p>
            <a:pPr marL="0" indent="0">
              <a:lnSpc>
                <a:spcPct val="107916"/>
              </a:lnSpc>
              <a:spcBef>
                <a:spcPts val="800"/>
              </a:spcBef>
              <a:buNone/>
            </a:pPr>
            <a:r>
              <a:rPr lang="en-GB" sz="1800" dirty="0"/>
              <a:t>	1. Manage Services</a:t>
            </a:r>
          </a:p>
          <a:p>
            <a:pPr marL="0" indent="0">
              <a:lnSpc>
                <a:spcPct val="107916"/>
              </a:lnSpc>
              <a:spcBef>
                <a:spcPts val="800"/>
              </a:spcBef>
              <a:buNone/>
            </a:pPr>
            <a:r>
              <a:rPr lang="en-GB" sz="1800" dirty="0"/>
              <a:t>	2. Manage Orders</a:t>
            </a:r>
            <a:endParaRPr lang="en-GB" sz="1800" b="1" dirty="0">
              <a:solidFill>
                <a:srgbClr val="2F2C2C"/>
              </a:solidFill>
            </a:endParaRPr>
          </a:p>
          <a:p>
            <a:pPr marL="0" indent="0">
              <a:lnSpc>
                <a:spcPct val="107916"/>
              </a:lnSpc>
              <a:spcBef>
                <a:spcPts val="800"/>
              </a:spcBef>
              <a:buNone/>
            </a:pPr>
            <a:r>
              <a:rPr lang="en-GB" sz="1800" dirty="0"/>
              <a:t>	3. Manage Payments</a:t>
            </a:r>
          </a:p>
        </p:txBody>
      </p:sp>
    </p:spTree>
    <p:extLst>
      <p:ext uri="{BB962C8B-B14F-4D97-AF65-F5344CB8AC3E}">
        <p14:creationId xmlns:p14="http://schemas.microsoft.com/office/powerpoint/2010/main" val="1415801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Manage Services</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fontScale="92500"/>
          </a:bodyPr>
          <a:lstStyle/>
          <a:p>
            <a:pPr marL="742950" indent="-285750">
              <a:spcBef>
                <a:spcPts val="1400"/>
              </a:spcBef>
            </a:pPr>
            <a:r>
              <a:rPr lang="en-GB" sz="1800" dirty="0"/>
              <a:t>Intensive Training:  The service provider can be listed only after going through the intensive training module.  If the training is successfully completed, then Service provider is enabled to  permissions to add its services.</a:t>
            </a:r>
          </a:p>
          <a:p>
            <a:pPr marL="742950" indent="-285750">
              <a:lnSpc>
                <a:spcPct val="107916"/>
              </a:lnSpc>
              <a:spcBef>
                <a:spcPts val="375"/>
              </a:spcBef>
            </a:pPr>
            <a:endParaRPr lang="en-GB" sz="1800" dirty="0"/>
          </a:p>
          <a:p>
            <a:pPr marL="742950" indent="-285750">
              <a:lnSpc>
                <a:spcPct val="107916"/>
              </a:lnSpc>
            </a:pPr>
            <a:r>
              <a:rPr lang="en-GB" sz="1800" dirty="0"/>
              <a:t>Select Services: The service provider can add and select services. </a:t>
            </a:r>
          </a:p>
          <a:p>
            <a:pPr marL="742950" indent="-285750">
              <a:lnSpc>
                <a:spcPct val="107916"/>
              </a:lnSpc>
            </a:pPr>
            <a:endParaRPr lang="en-GB" sz="1800" dirty="0"/>
          </a:p>
          <a:p>
            <a:pPr marL="742950" indent="-285750">
              <a:lnSpc>
                <a:spcPct val="107916"/>
              </a:lnSpc>
            </a:pPr>
            <a:r>
              <a:rPr lang="en-GB" sz="1800" dirty="0"/>
              <a:t>Accept/Reject Services: Once the user selects a service, the service providers of the particular area are notified. They can either accept or reject the offer. (Here, the user is also allowed to check and select the service provider and service personnel)</a:t>
            </a:r>
          </a:p>
        </p:txBody>
      </p:sp>
    </p:spTree>
    <p:extLst>
      <p:ext uri="{BB962C8B-B14F-4D97-AF65-F5344CB8AC3E}">
        <p14:creationId xmlns:p14="http://schemas.microsoft.com/office/powerpoint/2010/main" val="2473996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Manage Services</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marL="742950" indent="-285750">
              <a:lnSpc>
                <a:spcPct val="107916"/>
              </a:lnSpc>
            </a:pPr>
            <a:r>
              <a:rPr lang="en-GB" sz="1800" dirty="0"/>
              <a:t>Manage Timeslot: The service provider needs to add its working timeslot</a:t>
            </a:r>
          </a:p>
          <a:p>
            <a:pPr marL="742950" indent="-285750">
              <a:lnSpc>
                <a:spcPct val="107916"/>
              </a:lnSpc>
            </a:pPr>
            <a:endParaRPr lang="en-GB" sz="1800" dirty="0"/>
          </a:p>
          <a:p>
            <a:pPr marL="742950" indent="-285750">
              <a:lnSpc>
                <a:spcPct val="107916"/>
              </a:lnSpc>
            </a:pPr>
            <a:r>
              <a:rPr lang="en-GB" sz="1800" dirty="0"/>
              <a:t>Add working areas: Add multiple working areas.</a:t>
            </a:r>
          </a:p>
          <a:p>
            <a:pPr marL="742950" indent="-285750">
              <a:spcBef>
                <a:spcPts val="1400"/>
              </a:spcBef>
            </a:pPr>
            <a:r>
              <a:rPr lang="en-GB" sz="1800" dirty="0"/>
              <a:t>Notifications: If the service provider accepts the order, both the user and the service provider will receive a notification about the same.</a:t>
            </a:r>
          </a:p>
        </p:txBody>
      </p:sp>
    </p:spTree>
    <p:extLst>
      <p:ext uri="{BB962C8B-B14F-4D97-AF65-F5344CB8AC3E}">
        <p14:creationId xmlns:p14="http://schemas.microsoft.com/office/powerpoint/2010/main" val="1945863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Manage Orders</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lnSpcReduction="10000"/>
          </a:bodyPr>
          <a:lstStyle/>
          <a:p>
            <a:pPr marL="742950" indent="-285750">
              <a:spcBef>
                <a:spcPts val="1400"/>
              </a:spcBef>
            </a:pPr>
            <a:r>
              <a:rPr lang="en-GB" sz="1800" dirty="0"/>
              <a:t>Accept Bookings: The service provider can accept a booking and complete it (start session &amp; end session).</a:t>
            </a:r>
          </a:p>
          <a:p>
            <a:pPr marL="742950" indent="-285750">
              <a:spcBef>
                <a:spcPts val="1400"/>
              </a:spcBef>
            </a:pPr>
            <a:r>
              <a:rPr lang="en-GB" sz="1800" dirty="0"/>
              <a:t>Cancel Bookings: The service provider can cancel a booking in case of an emergency, but they will have to mention the reason for it, their ratings will be affected upon each cancellation.</a:t>
            </a:r>
          </a:p>
          <a:p>
            <a:pPr marL="742950" indent="-285750">
              <a:lnSpc>
                <a:spcPct val="107916"/>
              </a:lnSpc>
              <a:spcBef>
                <a:spcPts val="375"/>
              </a:spcBef>
            </a:pPr>
            <a:endParaRPr lang="en-GB" sz="1800" dirty="0"/>
          </a:p>
          <a:p>
            <a:pPr marL="742950" indent="-285750">
              <a:lnSpc>
                <a:spcPct val="107916"/>
              </a:lnSpc>
              <a:spcBef>
                <a:spcPts val="800"/>
              </a:spcBef>
              <a:spcAft>
                <a:spcPts val="800"/>
              </a:spcAft>
            </a:pPr>
            <a:r>
              <a:rPr lang="en-GB" sz="1800" dirty="0"/>
              <a:t>View all bookings: Display all bookings, find any particular booking among the lot. The service provider can search for a booking by name, id, categories, or status of booking.</a:t>
            </a:r>
          </a:p>
        </p:txBody>
      </p:sp>
    </p:spTree>
    <p:extLst>
      <p:ext uri="{BB962C8B-B14F-4D97-AF65-F5344CB8AC3E}">
        <p14:creationId xmlns:p14="http://schemas.microsoft.com/office/powerpoint/2010/main" val="2702209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Manage Payment Options</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marL="742950" indent="-285750">
              <a:lnSpc>
                <a:spcPct val="107916"/>
              </a:lnSpc>
            </a:pPr>
            <a:r>
              <a:rPr lang="en-GB" sz="1800" dirty="0"/>
              <a:t>Payment Details: The service provider can enlist different types of payment modes.</a:t>
            </a:r>
          </a:p>
          <a:p>
            <a:pPr marL="742950" indent="-285750">
              <a:lnSpc>
                <a:spcPct val="107916"/>
              </a:lnSpc>
            </a:pPr>
            <a:endParaRPr lang="en-GB" sz="1800" dirty="0"/>
          </a:p>
          <a:p>
            <a:pPr marL="742950" indent="-285750">
              <a:lnSpc>
                <a:spcPct val="107916"/>
              </a:lnSpc>
            </a:pPr>
            <a:r>
              <a:rPr lang="en-GB" sz="1800" dirty="0"/>
              <a:t>Payment Report: The service provider can also generate payment reports such as: daily reports, monthly reports, or yearly reports.</a:t>
            </a:r>
          </a:p>
        </p:txBody>
      </p:sp>
    </p:spTree>
    <p:extLst>
      <p:ext uri="{BB962C8B-B14F-4D97-AF65-F5344CB8AC3E}">
        <p14:creationId xmlns:p14="http://schemas.microsoft.com/office/powerpoint/2010/main" val="4235562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EB83-3427-8F4C-B4EB-3E30293653AD}"/>
              </a:ext>
            </a:extLst>
          </p:cNvPr>
          <p:cNvSpPr>
            <a:spLocks noGrp="1"/>
          </p:cNvSpPr>
          <p:nvPr>
            <p:ph type="title"/>
          </p:nvPr>
        </p:nvSpPr>
        <p:spPr/>
        <p:txBody>
          <a:bodyPr>
            <a:normAutofit fontScale="90000"/>
          </a:bodyPr>
          <a:lstStyle/>
          <a:p>
            <a:r>
              <a:rPr lang="en-US" dirty="0"/>
              <a:t>OTP Verification</a:t>
            </a:r>
          </a:p>
        </p:txBody>
      </p:sp>
      <p:sp>
        <p:nvSpPr>
          <p:cNvPr id="3" name="Text Placeholder 2">
            <a:extLst>
              <a:ext uri="{FF2B5EF4-FFF2-40B4-BE49-F238E27FC236}">
                <a16:creationId xmlns:a16="http://schemas.microsoft.com/office/drawing/2014/main" id="{5E324C92-5BD0-2443-A5BC-6729B3F4C327}"/>
              </a:ext>
            </a:extLst>
          </p:cNvPr>
          <p:cNvSpPr>
            <a:spLocks noGrp="1"/>
          </p:cNvSpPr>
          <p:nvPr>
            <p:ph type="body" idx="1"/>
          </p:nvPr>
        </p:nvSpPr>
        <p:spPr>
          <a:xfrm>
            <a:off x="311701" y="1152475"/>
            <a:ext cx="5428700" cy="3416400"/>
          </a:xfrm>
        </p:spPr>
        <p:txBody>
          <a:bodyPr>
            <a:normAutofit lnSpcReduction="10000"/>
          </a:bodyPr>
          <a:lstStyle/>
          <a:p>
            <a:pPr>
              <a:lnSpc>
                <a:spcPct val="110000"/>
              </a:lnSpc>
            </a:pPr>
            <a:r>
              <a:rPr lang="en-US" dirty="0"/>
              <a:t>The user will receive a 4 digit OTP on the given phone number at the time of registration.</a:t>
            </a:r>
          </a:p>
          <a:p>
            <a:pPr marL="114300" indent="0">
              <a:lnSpc>
                <a:spcPct val="110000"/>
              </a:lnSpc>
              <a:buNone/>
            </a:pPr>
            <a:endParaRPr lang="en-US" dirty="0"/>
          </a:p>
          <a:p>
            <a:pPr>
              <a:lnSpc>
                <a:spcPct val="110000"/>
              </a:lnSpc>
            </a:pPr>
            <a:r>
              <a:rPr lang="en-US" dirty="0"/>
              <a:t>The OTP will have 2 minutes timer, after which it expires and the user will have to request to resend OTP.</a:t>
            </a:r>
          </a:p>
          <a:p>
            <a:pPr marL="114300" indent="0">
              <a:lnSpc>
                <a:spcPct val="110000"/>
              </a:lnSpc>
              <a:buNone/>
            </a:pPr>
            <a:endParaRPr lang="en-US" dirty="0"/>
          </a:p>
          <a:p>
            <a:pPr>
              <a:lnSpc>
                <a:spcPct val="110000"/>
              </a:lnSpc>
            </a:pPr>
            <a:r>
              <a:rPr lang="en-US" dirty="0"/>
              <a:t>The OTP must have Auto-fill option.</a:t>
            </a:r>
          </a:p>
          <a:p>
            <a:pPr marL="114300" indent="0">
              <a:lnSpc>
                <a:spcPct val="110000"/>
              </a:lnSpc>
              <a:buNone/>
            </a:pPr>
            <a:endParaRPr lang="en-US" dirty="0"/>
          </a:p>
          <a:p>
            <a:pPr>
              <a:lnSpc>
                <a:spcPct val="110000"/>
              </a:lnSpc>
            </a:pPr>
            <a:r>
              <a:rPr lang="en-US" dirty="0"/>
              <a:t>Once the OTP is verified, the user will be successfully registered.</a:t>
            </a:r>
          </a:p>
        </p:txBody>
      </p:sp>
      <p:pic>
        <p:nvPicPr>
          <p:cNvPr id="6" name="Picture 5">
            <a:extLst>
              <a:ext uri="{FF2B5EF4-FFF2-40B4-BE49-F238E27FC236}">
                <a16:creationId xmlns:a16="http://schemas.microsoft.com/office/drawing/2014/main" id="{3F69706F-3107-C344-9466-99C4B49AFA1B}"/>
              </a:ext>
            </a:extLst>
          </p:cNvPr>
          <p:cNvPicPr>
            <a:picLocks noChangeAspect="1"/>
          </p:cNvPicPr>
          <p:nvPr/>
        </p:nvPicPr>
        <p:blipFill rotWithShape="1">
          <a:blip r:embed="rId2"/>
          <a:srcRect t="5432" b="31687"/>
          <a:stretch/>
        </p:blipFill>
        <p:spPr>
          <a:xfrm>
            <a:off x="6170571" y="1152475"/>
            <a:ext cx="2373923" cy="330027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83924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Other Tasks</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marL="457200" lvl="0" indent="-307975" algn="l" rtl="0">
              <a:spcBef>
                <a:spcPts val="1400"/>
              </a:spcBef>
              <a:spcAft>
                <a:spcPts val="0"/>
              </a:spcAft>
              <a:buSzPts val="1250"/>
              <a:buChar char="●"/>
            </a:pPr>
            <a:r>
              <a:rPr lang="en-GB" sz="1800" dirty="0"/>
              <a:t>Fast &amp; Simple Login /Registration Feature</a:t>
            </a:r>
          </a:p>
          <a:p>
            <a:pPr marL="457200" lvl="0" indent="-307975" algn="l" rtl="0">
              <a:spcBef>
                <a:spcPts val="0"/>
              </a:spcBef>
              <a:spcAft>
                <a:spcPts val="0"/>
              </a:spcAft>
              <a:buSzPts val="1250"/>
              <a:buChar char="●"/>
            </a:pPr>
            <a:r>
              <a:rPr lang="en-GB" sz="1800" dirty="0"/>
              <a:t>Chat With A Customer</a:t>
            </a:r>
          </a:p>
          <a:p>
            <a:pPr marL="457200" lvl="0" indent="-307975" algn="l" rtl="0">
              <a:spcBef>
                <a:spcPts val="0"/>
              </a:spcBef>
              <a:spcAft>
                <a:spcPts val="0"/>
              </a:spcAft>
              <a:buSzPts val="1250"/>
              <a:buChar char="●"/>
            </a:pPr>
            <a:r>
              <a:rPr lang="en-GB" sz="1800" dirty="0"/>
              <a:t>Add service charges based on hourly, fixed, and experienced base quotes.</a:t>
            </a:r>
          </a:p>
          <a:p>
            <a:pPr marL="457200" lvl="0" indent="-307975" algn="l" rtl="0">
              <a:spcBef>
                <a:spcPts val="0"/>
              </a:spcBef>
              <a:spcAft>
                <a:spcPts val="0"/>
              </a:spcAft>
              <a:buSzPts val="1250"/>
              <a:buChar char="●"/>
            </a:pPr>
            <a:r>
              <a:rPr lang="en-GB" sz="1800" dirty="0"/>
              <a:t>Set Availability and Service Times</a:t>
            </a:r>
          </a:p>
          <a:p>
            <a:pPr marL="457200" lvl="0" indent="-307975" algn="l" rtl="0">
              <a:spcBef>
                <a:spcPts val="0"/>
              </a:spcBef>
              <a:spcAft>
                <a:spcPts val="0"/>
              </a:spcAft>
              <a:buSzPts val="1250"/>
              <a:buChar char="●"/>
            </a:pPr>
            <a:r>
              <a:rPr lang="en-GB" sz="1800" dirty="0"/>
              <a:t>Reply to customer reviews/feedback.</a:t>
            </a:r>
          </a:p>
          <a:p>
            <a:pPr marL="457200" lvl="0" indent="-307975" algn="l" rtl="0">
              <a:spcBef>
                <a:spcPts val="0"/>
              </a:spcBef>
              <a:spcAft>
                <a:spcPts val="0"/>
              </a:spcAft>
              <a:buSzPts val="1250"/>
              <a:buChar char="●"/>
            </a:pPr>
            <a:r>
              <a:rPr lang="en-GB" sz="1800" dirty="0"/>
              <a:t>Show Work History &amp; Payment History</a:t>
            </a:r>
          </a:p>
          <a:p>
            <a:pPr marL="457200" lvl="0" indent="-307975" algn="l" rtl="0">
              <a:spcBef>
                <a:spcPts val="0"/>
              </a:spcBef>
              <a:spcAft>
                <a:spcPts val="0"/>
              </a:spcAft>
              <a:buSzPts val="1250"/>
              <a:buChar char="●"/>
            </a:pPr>
            <a:r>
              <a:rPr lang="en-GB" sz="1800" dirty="0"/>
              <a:t>Keep GPS Location Tracking</a:t>
            </a:r>
          </a:p>
          <a:p>
            <a:pPr marL="457200" lvl="0" indent="-307975" algn="l" rtl="0">
              <a:spcBef>
                <a:spcPts val="0"/>
              </a:spcBef>
              <a:spcAft>
                <a:spcPts val="0"/>
              </a:spcAft>
              <a:buSzPts val="1250"/>
              <a:buChar char="●"/>
            </a:pPr>
            <a:r>
              <a:rPr lang="en-GB" dirty="0"/>
              <a:t>Etc</a:t>
            </a:r>
            <a:endParaRPr lang="en-GB" sz="1800" dirty="0"/>
          </a:p>
        </p:txBody>
      </p:sp>
    </p:spTree>
    <p:extLst>
      <p:ext uri="{BB962C8B-B14F-4D97-AF65-F5344CB8AC3E}">
        <p14:creationId xmlns:p14="http://schemas.microsoft.com/office/powerpoint/2010/main" val="3149379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User Module</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fontScale="92500" lnSpcReduction="20000"/>
          </a:bodyPr>
          <a:lstStyle/>
          <a:p>
            <a:pPr marL="0" lvl="0" indent="0" algn="l" rtl="0">
              <a:lnSpc>
                <a:spcPct val="115000"/>
              </a:lnSpc>
              <a:spcBef>
                <a:spcPts val="1000"/>
              </a:spcBef>
              <a:spcAft>
                <a:spcPts val="0"/>
              </a:spcAft>
              <a:buNone/>
            </a:pPr>
            <a:r>
              <a:rPr lang="en-GB" sz="1800" dirty="0"/>
              <a:t>Here, the user module refers to the end-user, who will utilize the services provided to meet their needs.</a:t>
            </a:r>
          </a:p>
          <a:p>
            <a:pPr marL="0" lvl="0" indent="0" algn="l" rtl="0">
              <a:lnSpc>
                <a:spcPct val="107916"/>
              </a:lnSpc>
              <a:spcBef>
                <a:spcPts val="1000"/>
              </a:spcBef>
              <a:spcAft>
                <a:spcPts val="0"/>
              </a:spcAft>
              <a:buNone/>
            </a:pPr>
            <a:r>
              <a:rPr lang="en-GB" sz="1800" dirty="0"/>
              <a:t>This module is divided into different sub-modules, such as:</a:t>
            </a:r>
          </a:p>
          <a:p>
            <a:pPr marL="0" lvl="0" indent="0" algn="l" rtl="0">
              <a:lnSpc>
                <a:spcPct val="107916"/>
              </a:lnSpc>
              <a:spcBef>
                <a:spcPts val="800"/>
              </a:spcBef>
              <a:spcAft>
                <a:spcPts val="0"/>
              </a:spcAft>
              <a:buNone/>
            </a:pPr>
            <a:r>
              <a:rPr lang="en-GB" sz="1800" dirty="0"/>
              <a:t>1. Manage Profile:</a:t>
            </a:r>
          </a:p>
          <a:p>
            <a:pPr marL="285750" indent="-285750">
              <a:lnSpc>
                <a:spcPct val="107916"/>
              </a:lnSpc>
              <a:spcBef>
                <a:spcPts val="800"/>
              </a:spcBef>
            </a:pPr>
            <a:r>
              <a:rPr lang="en-GB" sz="1800" dirty="0"/>
              <a:t>Registration: A new user will have to register into the system by providing essential details in order to view the Services in the system. </a:t>
            </a:r>
          </a:p>
          <a:p>
            <a:pPr marL="285750" indent="-285750">
              <a:lnSpc>
                <a:spcPct val="107916"/>
              </a:lnSpc>
              <a:spcBef>
                <a:spcPts val="800"/>
              </a:spcBef>
            </a:pPr>
            <a:r>
              <a:rPr lang="en-GB" sz="1800" dirty="0"/>
              <a:t>Login: A user must login with a username and password to the system after registration. If a user is not registered, mobile number registration and </a:t>
            </a:r>
            <a:r>
              <a:rPr lang="en-GB" sz="1800" dirty="0" err="1"/>
              <a:t>otp</a:t>
            </a:r>
            <a:r>
              <a:rPr lang="en-GB" sz="1800" dirty="0"/>
              <a:t> verification can be used to login successfully.</a:t>
            </a:r>
          </a:p>
          <a:p>
            <a:pPr marL="285750" indent="-285750">
              <a:lnSpc>
                <a:spcPct val="107916"/>
              </a:lnSpc>
              <a:spcBef>
                <a:spcPts val="800"/>
              </a:spcBef>
            </a:pPr>
            <a:r>
              <a:rPr lang="en-GB" sz="1800" dirty="0"/>
              <a:t>Edit Profile: The user can view and edit their profiles.</a:t>
            </a:r>
          </a:p>
        </p:txBody>
      </p:sp>
    </p:spTree>
    <p:extLst>
      <p:ext uri="{BB962C8B-B14F-4D97-AF65-F5344CB8AC3E}">
        <p14:creationId xmlns:p14="http://schemas.microsoft.com/office/powerpoint/2010/main" val="236098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User Module</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marL="0" lvl="0" indent="0" algn="l" rtl="0">
              <a:lnSpc>
                <a:spcPct val="107916"/>
              </a:lnSpc>
              <a:spcBef>
                <a:spcPts val="800"/>
              </a:spcBef>
              <a:spcAft>
                <a:spcPts val="0"/>
              </a:spcAft>
              <a:buNone/>
            </a:pPr>
            <a:r>
              <a:rPr lang="en-GB" sz="1800" dirty="0"/>
              <a:t>2. Manage Bookings:</a:t>
            </a:r>
          </a:p>
          <a:p>
            <a:pPr marL="285750" indent="-285750">
              <a:lnSpc>
                <a:spcPct val="107916"/>
              </a:lnSpc>
              <a:spcBef>
                <a:spcPts val="800"/>
              </a:spcBef>
            </a:pPr>
            <a:r>
              <a:rPr lang="en-GB" sz="1800" dirty="0"/>
              <a:t>View Services: User can view the list of Services based on their location after successful login. A detailed description of a particular Services can be viewed by users. </a:t>
            </a:r>
          </a:p>
          <a:p>
            <a:pPr marL="285750" indent="-285750">
              <a:lnSpc>
                <a:spcPct val="107916"/>
              </a:lnSpc>
              <a:spcBef>
                <a:spcPts val="800"/>
              </a:spcBef>
            </a:pPr>
            <a:r>
              <a:rPr lang="en-GB" sz="1800" dirty="0"/>
              <a:t>Search Services: Users can search for a particular Services in the list by name.</a:t>
            </a:r>
          </a:p>
          <a:p>
            <a:pPr marL="285750" indent="-285750">
              <a:lnSpc>
                <a:spcPct val="107916"/>
              </a:lnSpc>
              <a:spcBef>
                <a:spcPts val="800"/>
              </a:spcBef>
            </a:pPr>
            <a:r>
              <a:rPr lang="en-GB" sz="1800" dirty="0"/>
              <a:t>Add to cart: The users can add the desired service into their cart by clicking add option on the services. They can view the  bookings by navigating to the Booking section. All orders added by cart can be viewed in the cart. User can remove an item from the cart by clicking remove.</a:t>
            </a:r>
          </a:p>
        </p:txBody>
      </p:sp>
    </p:spTree>
    <p:extLst>
      <p:ext uri="{BB962C8B-B14F-4D97-AF65-F5344CB8AC3E}">
        <p14:creationId xmlns:p14="http://schemas.microsoft.com/office/powerpoint/2010/main" val="1749233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User Module</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fontScale="85000" lnSpcReduction="20000"/>
          </a:bodyPr>
          <a:lstStyle/>
          <a:p>
            <a:pPr marL="285750" indent="-285750">
              <a:spcBef>
                <a:spcPts val="1400"/>
              </a:spcBef>
            </a:pPr>
            <a:r>
              <a:rPr lang="en-GB" sz="1800" dirty="0"/>
              <a:t>Show Packages: Once the users choose a particular service, a pop-up will be prompted  which contains packages. Users can select the packages according to their needs.</a:t>
            </a:r>
          </a:p>
          <a:p>
            <a:pPr marL="0" indent="0">
              <a:spcBef>
                <a:spcPts val="1400"/>
              </a:spcBef>
              <a:buNone/>
            </a:pPr>
            <a:endParaRPr lang="en-GB" sz="1800" dirty="0"/>
          </a:p>
          <a:p>
            <a:pPr marL="285750" indent="-285750">
              <a:lnSpc>
                <a:spcPct val="107916"/>
              </a:lnSpc>
              <a:spcBef>
                <a:spcPts val="375"/>
              </a:spcBef>
            </a:pPr>
            <a:r>
              <a:rPr lang="en-GB" sz="1800" dirty="0"/>
              <a:t>Add timeslot: The user has to add a specific time-slot to the service provider and confirm time and date.</a:t>
            </a:r>
          </a:p>
          <a:p>
            <a:pPr marL="0" indent="0">
              <a:lnSpc>
                <a:spcPct val="107916"/>
              </a:lnSpc>
              <a:spcBef>
                <a:spcPts val="375"/>
              </a:spcBef>
              <a:buNone/>
            </a:pPr>
            <a:endParaRPr lang="en-GB" sz="1800" dirty="0"/>
          </a:p>
          <a:p>
            <a:pPr marL="285750" indent="-285750">
              <a:lnSpc>
                <a:spcPct val="107916"/>
              </a:lnSpc>
              <a:spcBef>
                <a:spcPts val="800"/>
              </a:spcBef>
            </a:pPr>
            <a:r>
              <a:rPr lang="en-GB" sz="1800" dirty="0"/>
              <a:t>Confirm Booking: After confirming the services in the cart the user can submit the cart by providing a booking address. On successful order placement, the cart will be empty.</a:t>
            </a:r>
          </a:p>
          <a:p>
            <a:pPr marL="0" indent="0">
              <a:lnSpc>
                <a:spcPct val="107916"/>
              </a:lnSpc>
              <a:spcBef>
                <a:spcPts val="800"/>
              </a:spcBef>
              <a:buNone/>
            </a:pPr>
            <a:endParaRPr lang="en-GB" sz="1800" dirty="0"/>
          </a:p>
          <a:p>
            <a:pPr marL="285750" indent="-285750">
              <a:lnSpc>
                <a:spcPct val="107916"/>
              </a:lnSpc>
              <a:spcBef>
                <a:spcPts val="800"/>
              </a:spcBef>
            </a:pPr>
            <a:r>
              <a:rPr lang="en-GB" sz="1800" dirty="0"/>
              <a:t>Show Booking Status: User can monitor the Booking status as it changes from pending-accepted/rescheduled-rejected.</a:t>
            </a:r>
          </a:p>
        </p:txBody>
      </p:sp>
    </p:spTree>
    <p:extLst>
      <p:ext uri="{BB962C8B-B14F-4D97-AF65-F5344CB8AC3E}">
        <p14:creationId xmlns:p14="http://schemas.microsoft.com/office/powerpoint/2010/main" val="1760969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User Module</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marL="285750" indent="-285750">
              <a:lnSpc>
                <a:spcPct val="107916"/>
              </a:lnSpc>
              <a:spcBef>
                <a:spcPts val="800"/>
              </a:spcBef>
            </a:pPr>
            <a:r>
              <a:rPr lang="en-GB" sz="1800" dirty="0">
                <a:solidFill>
                  <a:schemeClr val="bg2"/>
                </a:solidFill>
              </a:rPr>
              <a:t>Show Booking Details: Displays the selected service provider Details like photo, name and its professional details.</a:t>
            </a:r>
          </a:p>
          <a:p>
            <a:pPr marL="285750" indent="-285750">
              <a:lnSpc>
                <a:spcPct val="107916"/>
              </a:lnSpc>
              <a:spcBef>
                <a:spcPts val="800"/>
              </a:spcBef>
            </a:pPr>
            <a:endParaRPr lang="en-GB" sz="1800" dirty="0">
              <a:solidFill>
                <a:schemeClr val="bg2"/>
              </a:solidFill>
            </a:endParaRPr>
          </a:p>
          <a:p>
            <a:pPr marL="285750" indent="-285750">
              <a:spcBef>
                <a:spcPts val="1400"/>
              </a:spcBef>
            </a:pPr>
            <a:r>
              <a:rPr lang="en-GB" sz="1800" dirty="0">
                <a:solidFill>
                  <a:schemeClr val="bg2"/>
                </a:solidFill>
              </a:rPr>
              <a:t>Add Rating: Users can also rate and post a review of the service and in-turn gain rewards.</a:t>
            </a:r>
          </a:p>
          <a:p>
            <a:pPr marL="285750" indent="-285750">
              <a:lnSpc>
                <a:spcPct val="107916"/>
              </a:lnSpc>
              <a:spcBef>
                <a:spcPts val="375"/>
              </a:spcBef>
            </a:pPr>
            <a:endParaRPr lang="en-GB" sz="1800" b="1" dirty="0">
              <a:solidFill>
                <a:schemeClr val="bg2"/>
              </a:solidFill>
            </a:endParaRPr>
          </a:p>
          <a:p>
            <a:pPr marL="285750" indent="-285750">
              <a:lnSpc>
                <a:spcPct val="107916"/>
              </a:lnSpc>
              <a:spcBef>
                <a:spcPts val="800"/>
              </a:spcBef>
            </a:pPr>
            <a:r>
              <a:rPr lang="en-GB" sz="1800" dirty="0">
                <a:solidFill>
                  <a:schemeClr val="bg2"/>
                </a:solidFill>
              </a:rPr>
              <a:t>History: In the history section of the app, the users will have a list of all their previous Bookings.</a:t>
            </a:r>
          </a:p>
        </p:txBody>
      </p:sp>
    </p:spTree>
    <p:extLst>
      <p:ext uri="{BB962C8B-B14F-4D97-AF65-F5344CB8AC3E}">
        <p14:creationId xmlns:p14="http://schemas.microsoft.com/office/powerpoint/2010/main" val="2913611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User Module</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marL="0" lvl="0" indent="0" algn="l" rtl="0">
              <a:spcBef>
                <a:spcPts val="1400"/>
              </a:spcBef>
              <a:spcAft>
                <a:spcPts val="375"/>
              </a:spcAft>
              <a:buNone/>
            </a:pPr>
            <a:r>
              <a:rPr lang="en-GB" sz="1800" dirty="0"/>
              <a:t>3. Manage Payments:</a:t>
            </a:r>
          </a:p>
          <a:p>
            <a:pPr marL="400050" indent="-400050">
              <a:spcBef>
                <a:spcPts val="1400"/>
              </a:spcBef>
              <a:spcAft>
                <a:spcPts val="375"/>
              </a:spcAft>
            </a:pPr>
            <a:r>
              <a:rPr lang="en-GB" dirty="0"/>
              <a:t>	</a:t>
            </a:r>
            <a:r>
              <a:rPr lang="en-GB" sz="1600" dirty="0"/>
              <a:t>Add Card Details </a:t>
            </a:r>
          </a:p>
          <a:p>
            <a:pPr marL="400050" indent="-400050">
              <a:spcBef>
                <a:spcPts val="1400"/>
              </a:spcBef>
              <a:spcAft>
                <a:spcPts val="375"/>
              </a:spcAft>
            </a:pPr>
            <a:r>
              <a:rPr lang="en-GB" sz="1600" dirty="0"/>
              <a:t>	Save Cards</a:t>
            </a:r>
          </a:p>
          <a:p>
            <a:pPr marL="400050" indent="-400050">
              <a:spcBef>
                <a:spcPts val="1400"/>
              </a:spcBef>
              <a:spcAft>
                <a:spcPts val="375"/>
              </a:spcAft>
            </a:pPr>
            <a:r>
              <a:rPr lang="en-GB" sz="1600" dirty="0"/>
              <a:t>	Manage in-app Wallet</a:t>
            </a:r>
          </a:p>
          <a:p>
            <a:pPr marL="400050" indent="-400050">
              <a:spcBef>
                <a:spcPts val="1400"/>
              </a:spcBef>
              <a:spcAft>
                <a:spcPts val="375"/>
              </a:spcAft>
            </a:pPr>
            <a:r>
              <a:rPr lang="en-GB" sz="1600" dirty="0"/>
              <a:t>	Manage app credit (refunds/promos)</a:t>
            </a:r>
          </a:p>
        </p:txBody>
      </p:sp>
    </p:spTree>
    <p:extLst>
      <p:ext uri="{BB962C8B-B14F-4D97-AF65-F5344CB8AC3E}">
        <p14:creationId xmlns:p14="http://schemas.microsoft.com/office/powerpoint/2010/main" val="2687224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This is a first draft</a:t>
            </a:r>
          </a:p>
        </p:txBody>
      </p:sp>
      <p:sp>
        <p:nvSpPr>
          <p:cNvPr id="5" name="Text Placeholder 4">
            <a:extLst>
              <a:ext uri="{FF2B5EF4-FFF2-40B4-BE49-F238E27FC236}">
                <a16:creationId xmlns:a16="http://schemas.microsoft.com/office/drawing/2014/main" id="{AE3DD7A0-16C1-4D4A-91B0-8D2A9A8A411E}"/>
              </a:ext>
            </a:extLst>
          </p:cNvPr>
          <p:cNvSpPr>
            <a:spLocks noGrp="1"/>
          </p:cNvSpPr>
          <p:nvPr>
            <p:ph type="body" idx="1"/>
          </p:nvPr>
        </p:nvSpPr>
        <p:spPr/>
        <p:txBody>
          <a:bodyPr>
            <a:normAutofit/>
          </a:bodyPr>
          <a:lstStyle/>
          <a:p>
            <a:pPr marL="0" lvl="0" indent="0" algn="l" rtl="0">
              <a:spcBef>
                <a:spcPts val="1400"/>
              </a:spcBef>
              <a:spcAft>
                <a:spcPts val="375"/>
              </a:spcAft>
              <a:buNone/>
            </a:pPr>
            <a:r>
              <a:rPr lang="en-GB" sz="1800" dirty="0"/>
              <a:t>More features and functionalities will be added as we move forward.</a:t>
            </a:r>
            <a:endParaRPr lang="en-GB" sz="1600" dirty="0"/>
          </a:p>
        </p:txBody>
      </p:sp>
    </p:spTree>
    <p:extLst>
      <p:ext uri="{BB962C8B-B14F-4D97-AF65-F5344CB8AC3E}">
        <p14:creationId xmlns:p14="http://schemas.microsoft.com/office/powerpoint/2010/main" val="548499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Login</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lnSpcReduction="10000"/>
          </a:bodyPr>
          <a:lstStyle/>
          <a:p>
            <a:r>
              <a:rPr lang="en-US" dirty="0"/>
              <a:t>After successful registration, the user will be logged into the app.</a:t>
            </a:r>
          </a:p>
          <a:p>
            <a:pPr marL="114300" indent="0">
              <a:buNone/>
            </a:pPr>
            <a:endParaRPr lang="en-US" dirty="0"/>
          </a:p>
          <a:p>
            <a:r>
              <a:rPr lang="en-US" dirty="0"/>
              <a:t>If they have logged out, they need to login again to enter the app.</a:t>
            </a:r>
          </a:p>
          <a:p>
            <a:pPr marL="114300" indent="0">
              <a:buNone/>
            </a:pPr>
            <a:endParaRPr lang="en-US" dirty="0"/>
          </a:p>
          <a:p>
            <a:r>
              <a:rPr lang="en-US" dirty="0"/>
              <a:t>Login Page will require only their phone number and OTP.</a:t>
            </a:r>
          </a:p>
          <a:p>
            <a:pPr marL="114300" indent="0">
              <a:buNone/>
            </a:pPr>
            <a:endParaRPr lang="en-US" dirty="0"/>
          </a:p>
          <a:p>
            <a:r>
              <a:rPr lang="en-US" dirty="0"/>
              <a:t>Social Media login options should also be available.</a:t>
            </a:r>
          </a:p>
        </p:txBody>
      </p:sp>
      <p:pic>
        <p:nvPicPr>
          <p:cNvPr id="4" name="Google Shape;67;p15">
            <a:extLst>
              <a:ext uri="{FF2B5EF4-FFF2-40B4-BE49-F238E27FC236}">
                <a16:creationId xmlns:a16="http://schemas.microsoft.com/office/drawing/2014/main" id="{56E410BE-91D7-6640-AB97-17EC4FE791BF}"/>
              </a:ext>
            </a:extLst>
          </p:cNvPr>
          <p:cNvPicPr preferRelativeResize="0"/>
          <p:nvPr/>
        </p:nvPicPr>
        <p:blipFill rotWithShape="1">
          <a:blip r:embed="rId2">
            <a:alphaModFix/>
          </a:blip>
          <a:srcRect l="73834" t="13650" b="5792"/>
          <a:stretch/>
        </p:blipFill>
        <p:spPr>
          <a:xfrm>
            <a:off x="6392333" y="1152475"/>
            <a:ext cx="2038470" cy="3343324"/>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08030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Select Location</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a:bodyPr>
          <a:lstStyle/>
          <a:p>
            <a:r>
              <a:rPr lang="en-US" dirty="0"/>
              <a:t>After the user logs into to app, A map is prompted at them.</a:t>
            </a:r>
          </a:p>
          <a:p>
            <a:pPr marL="114300" indent="0">
              <a:buNone/>
            </a:pPr>
            <a:endParaRPr lang="en-US" dirty="0"/>
          </a:p>
          <a:p>
            <a:r>
              <a:rPr lang="en-US" dirty="0"/>
              <a:t>The user will have to search and enter the location where the service is required.</a:t>
            </a:r>
          </a:p>
          <a:p>
            <a:endParaRPr lang="en-US" dirty="0"/>
          </a:p>
          <a:p>
            <a:r>
              <a:rPr lang="en-US" dirty="0"/>
              <a:t>Once the location is entered, geo fencing will be applied and service providers who work in those location will be visible to the users.</a:t>
            </a:r>
          </a:p>
        </p:txBody>
      </p:sp>
      <p:pic>
        <p:nvPicPr>
          <p:cNvPr id="5" name="Google Shape;85;p18">
            <a:extLst>
              <a:ext uri="{FF2B5EF4-FFF2-40B4-BE49-F238E27FC236}">
                <a16:creationId xmlns:a16="http://schemas.microsoft.com/office/drawing/2014/main" id="{ABF23FA4-50E9-624D-A07F-E99A2256D940}"/>
              </a:ext>
            </a:extLst>
          </p:cNvPr>
          <p:cNvPicPr preferRelativeResize="0"/>
          <p:nvPr/>
        </p:nvPicPr>
        <p:blipFill rotWithShape="1">
          <a:blip r:embed="rId2">
            <a:alphaModFix/>
          </a:blip>
          <a:srcRect l="21010" t="68351" r="52230" b="598"/>
          <a:stretch/>
        </p:blipFill>
        <p:spPr>
          <a:xfrm>
            <a:off x="6213712" y="1446187"/>
            <a:ext cx="2092089" cy="225112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8440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Create Profile </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fontScale="92500" lnSpcReduction="20000"/>
          </a:bodyPr>
          <a:lstStyle/>
          <a:p>
            <a:r>
              <a:rPr lang="en-US" dirty="0"/>
              <a:t>After successful login, the user will be prompted to create their profile.</a:t>
            </a:r>
          </a:p>
          <a:p>
            <a:pPr marL="114300" indent="0">
              <a:buNone/>
            </a:pPr>
            <a:endParaRPr lang="en-US" dirty="0"/>
          </a:p>
          <a:p>
            <a:r>
              <a:rPr lang="en-US" dirty="0"/>
              <a:t>This is an optional step, it can be skipped and the user can move forward irrespective of it.</a:t>
            </a:r>
          </a:p>
          <a:p>
            <a:pPr marL="114300" indent="0">
              <a:buNone/>
            </a:pPr>
            <a:endParaRPr lang="en-US" dirty="0"/>
          </a:p>
          <a:p>
            <a:r>
              <a:rPr lang="en-US" dirty="0"/>
              <a:t>Profile creation: Display picture, manage addresses, ratings, wallet, payment options, settings, etc.</a:t>
            </a:r>
          </a:p>
          <a:p>
            <a:pPr marL="114300" indent="0">
              <a:buNone/>
            </a:pPr>
            <a:endParaRPr lang="en-US" dirty="0"/>
          </a:p>
          <a:p>
            <a:r>
              <a:rPr lang="en-US" dirty="0"/>
              <a:t>OTP rules are same as that of Registration process.</a:t>
            </a:r>
          </a:p>
        </p:txBody>
      </p:sp>
      <p:pic>
        <p:nvPicPr>
          <p:cNvPr id="5" name="Picture 4">
            <a:extLst>
              <a:ext uri="{FF2B5EF4-FFF2-40B4-BE49-F238E27FC236}">
                <a16:creationId xmlns:a16="http://schemas.microsoft.com/office/drawing/2014/main" id="{6B8C4561-206B-A349-9772-C224D6BE22FB}"/>
              </a:ext>
            </a:extLst>
          </p:cNvPr>
          <p:cNvPicPr>
            <a:picLocks noChangeAspect="1"/>
          </p:cNvPicPr>
          <p:nvPr/>
        </p:nvPicPr>
        <p:blipFill rotWithShape="1">
          <a:blip r:embed="rId2"/>
          <a:srcRect t="4938" b="7160"/>
          <a:stretch/>
        </p:blipFill>
        <p:spPr>
          <a:xfrm>
            <a:off x="6136705" y="311150"/>
            <a:ext cx="2373923" cy="45212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874628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F25B-92E0-9C41-AC94-F6310A7D4F68}"/>
              </a:ext>
            </a:extLst>
          </p:cNvPr>
          <p:cNvSpPr>
            <a:spLocks noGrp="1"/>
          </p:cNvSpPr>
          <p:nvPr>
            <p:ph type="title"/>
          </p:nvPr>
        </p:nvSpPr>
        <p:spPr/>
        <p:txBody>
          <a:bodyPr>
            <a:normAutofit fontScale="90000"/>
          </a:bodyPr>
          <a:lstStyle/>
          <a:p>
            <a:r>
              <a:rPr lang="en-US" dirty="0"/>
              <a:t>Services Dashboard </a:t>
            </a:r>
          </a:p>
        </p:txBody>
      </p:sp>
      <p:sp>
        <p:nvSpPr>
          <p:cNvPr id="3" name="Text Placeholder 2">
            <a:extLst>
              <a:ext uri="{FF2B5EF4-FFF2-40B4-BE49-F238E27FC236}">
                <a16:creationId xmlns:a16="http://schemas.microsoft.com/office/drawing/2014/main" id="{1CFDE2EC-AF68-1C48-89AA-3C536536C9F7}"/>
              </a:ext>
            </a:extLst>
          </p:cNvPr>
          <p:cNvSpPr>
            <a:spLocks noGrp="1"/>
          </p:cNvSpPr>
          <p:nvPr>
            <p:ph type="body" idx="1"/>
          </p:nvPr>
        </p:nvSpPr>
        <p:spPr>
          <a:xfrm>
            <a:off x="311700" y="1152475"/>
            <a:ext cx="5428700" cy="3416400"/>
          </a:xfrm>
        </p:spPr>
        <p:txBody>
          <a:bodyPr>
            <a:normAutofit/>
          </a:bodyPr>
          <a:lstStyle/>
          <a:p>
            <a:r>
              <a:rPr lang="en-US" dirty="0"/>
              <a:t>After successful login, the landing page will be services dashboard. </a:t>
            </a:r>
          </a:p>
          <a:p>
            <a:pPr marL="114300" indent="0">
              <a:buNone/>
            </a:pPr>
            <a:endParaRPr lang="en-US" dirty="0"/>
          </a:p>
          <a:p>
            <a:r>
              <a:rPr lang="en-US" dirty="0"/>
              <a:t>The services dashboard will list all the services we provide.</a:t>
            </a:r>
          </a:p>
          <a:p>
            <a:pPr marL="114300" indent="0">
              <a:buNone/>
            </a:pPr>
            <a:endParaRPr lang="en-US" dirty="0"/>
          </a:p>
          <a:p>
            <a:r>
              <a:rPr lang="en-US" dirty="0"/>
              <a:t>Services will be divided into categories, sub categories, sub sub categories, etc.</a:t>
            </a:r>
          </a:p>
          <a:p>
            <a:pPr marL="114300" indent="0">
              <a:buNone/>
            </a:pPr>
            <a:endParaRPr lang="en-US" dirty="0"/>
          </a:p>
          <a:p>
            <a:r>
              <a:rPr lang="en-US" dirty="0"/>
              <a:t>The services dashboard must be interactive.</a:t>
            </a:r>
          </a:p>
        </p:txBody>
      </p:sp>
      <p:pic>
        <p:nvPicPr>
          <p:cNvPr id="6" name="Google Shape;298;p54">
            <a:extLst>
              <a:ext uri="{FF2B5EF4-FFF2-40B4-BE49-F238E27FC236}">
                <a16:creationId xmlns:a16="http://schemas.microsoft.com/office/drawing/2014/main" id="{69F5141F-FB13-1447-8669-6D58A585C516}"/>
              </a:ext>
            </a:extLst>
          </p:cNvPr>
          <p:cNvPicPr preferRelativeResize="0"/>
          <p:nvPr/>
        </p:nvPicPr>
        <p:blipFill rotWithShape="1">
          <a:blip r:embed="rId2">
            <a:alphaModFix/>
          </a:blip>
          <a:srcRect t="9086"/>
          <a:stretch/>
        </p:blipFill>
        <p:spPr>
          <a:xfrm>
            <a:off x="6561668" y="1152475"/>
            <a:ext cx="1862666" cy="341640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6753528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{F5585BA0-619C-B64E-A1FF-647F76C93309}tf10001120</Template>
  <TotalTime>5101</TotalTime>
  <Words>3573</Words>
  <Application>Microsoft Macintosh PowerPoint</Application>
  <PresentationFormat>On-screen Show (16:9)</PresentationFormat>
  <Paragraphs>422</Paragraphs>
  <Slides>56</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56</vt:i4>
      </vt:variant>
    </vt:vector>
  </HeadingPairs>
  <TitlesOfParts>
    <vt:vector size="59" baseType="lpstr">
      <vt:lpstr>Arial</vt:lpstr>
      <vt:lpstr>Wingdings</vt:lpstr>
      <vt:lpstr>Simple Light</vt:lpstr>
      <vt:lpstr>SADEEQ Mobile/Web App</vt:lpstr>
      <vt:lpstr>Product Overview</vt:lpstr>
      <vt:lpstr>Business Portfolio – B2C</vt:lpstr>
      <vt:lpstr>Register</vt:lpstr>
      <vt:lpstr>OTP Verification</vt:lpstr>
      <vt:lpstr>Login</vt:lpstr>
      <vt:lpstr>Select Location</vt:lpstr>
      <vt:lpstr>Create Profile </vt:lpstr>
      <vt:lpstr>Services Dashboard </vt:lpstr>
      <vt:lpstr>Select Services</vt:lpstr>
      <vt:lpstr>Choose service provider</vt:lpstr>
      <vt:lpstr>Select Quantity &amp; Price/Hours</vt:lpstr>
      <vt:lpstr>Add to Cart</vt:lpstr>
      <vt:lpstr>Select Date and Time</vt:lpstr>
      <vt:lpstr>Select Membership</vt:lpstr>
      <vt:lpstr>Checkout</vt:lpstr>
      <vt:lpstr>Book the Service</vt:lpstr>
      <vt:lpstr>Track Services</vt:lpstr>
      <vt:lpstr>Reschedule Services</vt:lpstr>
      <vt:lpstr>Cancel Services</vt:lpstr>
      <vt:lpstr>B2B Portfolio : Service Providers (SP)</vt:lpstr>
      <vt:lpstr>Register</vt:lpstr>
      <vt:lpstr>OTP Verification</vt:lpstr>
      <vt:lpstr>Login</vt:lpstr>
      <vt:lpstr>Create Profile </vt:lpstr>
      <vt:lpstr>Profile Creation: Individual</vt:lpstr>
      <vt:lpstr>Profile Creation: Organization</vt:lpstr>
      <vt:lpstr>Profile Review</vt:lpstr>
      <vt:lpstr>Add Services</vt:lpstr>
      <vt:lpstr>Add Prices</vt:lpstr>
      <vt:lpstr>Add Area of Coverage</vt:lpstr>
      <vt:lpstr>Services and Prices Review</vt:lpstr>
      <vt:lpstr>Accept/Reject Service Orders</vt:lpstr>
      <vt:lpstr>Start session</vt:lpstr>
      <vt:lpstr>End session</vt:lpstr>
      <vt:lpstr>Receive Payment</vt:lpstr>
      <vt:lpstr>Revenue Generation  1. Commission: A standard commission will be charged to the SP on successful service completion.  2. Booking Fee: A standard booking fee on each service booking will be charged to the user.  3a. User Subscriptions: Different packages will be designed and listed for the users from which, the user can purchase the desired package.  3b. SP Subscriptions: Different packages will be designed and listed for the SPs from which, the SP can purchase the desired package, which will unlock additional features such as extra number of services, discounted prices, large area of coverage etc.  4. In-App Advertisements: This will be done on a later stage, where we will allow our platform to display other advertisements and charge accordingly.  5. And many more…     </vt:lpstr>
      <vt:lpstr>Analysis Model</vt:lpstr>
      <vt:lpstr>Admin Module</vt:lpstr>
      <vt:lpstr>Manage Users</vt:lpstr>
      <vt:lpstr>Manage Service Providers</vt:lpstr>
      <vt:lpstr>Manage Bookings:</vt:lpstr>
      <vt:lpstr>Manage Payments:</vt:lpstr>
      <vt:lpstr>Other Tasks</vt:lpstr>
      <vt:lpstr>Service Provider Module</vt:lpstr>
      <vt:lpstr>Manage Services</vt:lpstr>
      <vt:lpstr>Manage Services</vt:lpstr>
      <vt:lpstr>Manage Orders</vt:lpstr>
      <vt:lpstr>Manage Payment Options</vt:lpstr>
      <vt:lpstr>Other Tasks</vt:lpstr>
      <vt:lpstr>User Module</vt:lpstr>
      <vt:lpstr>User Module</vt:lpstr>
      <vt:lpstr>User Module</vt:lpstr>
      <vt:lpstr>User Module</vt:lpstr>
      <vt:lpstr>User Module</vt:lpstr>
      <vt:lpstr>This is a first draft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Rafeeq App</dc:title>
  <cp:lastModifiedBy>Rukhaiya</cp:lastModifiedBy>
  <cp:revision>46</cp:revision>
  <dcterms:modified xsi:type="dcterms:W3CDTF">2022-12-30T09:47:00Z</dcterms:modified>
</cp:coreProperties>
</file>